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itchFamily="34" charset="0"/>
      <p:regular r:id="rId13"/>
      <p:bold r:id="rId14"/>
      <p:italic r:id="rId15"/>
      <p:boldItalic r:id="rId16"/>
    </p:embeddedFont>
    <p:embeddedFont>
      <p:font typeface="Open Sans" charset="0"/>
      <p:regular r:id="rId17"/>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552" y="-76"/>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606987"/>
            <a:ext cx="7556421" cy="2934653"/>
          </a:xfrm>
          <a:prstGeom prst="rect">
            <a:avLst/>
          </a:prstGeom>
          <a:noFill/>
          <a:ln/>
        </p:spPr>
        <p:txBody>
          <a:bodyPr wrap="square" lIns="0" tIns="0" rIns="0" bIns="0" rtlCol="0" anchor="t"/>
          <a:lstStyle/>
          <a:p>
            <a:pPr marL="0" indent="0">
              <a:lnSpc>
                <a:spcPts val="7700"/>
              </a:lnSpc>
              <a:buNone/>
            </a:pPr>
            <a:r>
              <a:rPr lang="en-US" sz="6150" b="1" dirty="0">
                <a:solidFill>
                  <a:srgbClr val="333F70"/>
                </a:solidFill>
                <a:latin typeface="Unbounded Bold" pitchFamily="34" charset="0"/>
                <a:ea typeface="Unbounded Bold" pitchFamily="34" charset="-122"/>
                <a:cs typeface="Unbounded Bold" pitchFamily="34" charset="-120"/>
              </a:rPr>
              <a:t>Kardeş Kıskançlığı Nedir?</a:t>
            </a:r>
            <a:endParaRPr lang="en-US" sz="6150" dirty="0"/>
          </a:p>
        </p:txBody>
      </p:sp>
      <p:sp>
        <p:nvSpPr>
          <p:cNvPr id="4" name="Text 1"/>
          <p:cNvSpPr/>
          <p:nvPr/>
        </p:nvSpPr>
        <p:spPr>
          <a:xfrm>
            <a:off x="793790" y="4881801"/>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Kardeş kıskançlığı, çocukların yeni bir kardeşin gelişiyle birlikte hissettiği, normal ve geçici bir duygudur. Bu, çocukların ebeveynlerinin dikkatini ve sevgisini paylaşmak zorunda kalmalarıyla ilişkilidir.</a:t>
            </a:r>
            <a:endParaRPr lang="en-US" sz="1750" dirty="0"/>
          </a:p>
        </p:txBody>
      </p:sp>
      <p:sp>
        <p:nvSpPr>
          <p:cNvPr id="5" name="Shape 2"/>
          <p:cNvSpPr/>
          <p:nvPr/>
        </p:nvSpPr>
        <p:spPr>
          <a:xfrm>
            <a:off x="793790" y="6242566"/>
            <a:ext cx="362903" cy="362903"/>
          </a:xfrm>
          <a:prstGeom prst="roundRect">
            <a:avLst>
              <a:gd name="adj" fmla="val 25194296"/>
            </a:avLst>
          </a:prstGeom>
          <a:noFill/>
          <a:ln w="7620">
            <a:solidFill>
              <a:srgbClr val="FFFFFF"/>
            </a:solidFill>
            <a:prstDash val="solid"/>
          </a:ln>
        </p:spPr>
      </p:sp>
      <p:pic>
        <p:nvPicPr>
          <p:cNvPr id="1026" name="Picture 2" descr="C:\Users\okang\Masaüstü\ot logo.png"/>
          <p:cNvPicPr>
            <a:picLocks noChangeAspect="1" noChangeArrowheads="1"/>
          </p:cNvPicPr>
          <p:nvPr/>
        </p:nvPicPr>
        <p:blipFill>
          <a:blip r:embed="rId4"/>
          <a:srcRect/>
          <a:stretch>
            <a:fillRect/>
          </a:stretch>
        </p:blipFill>
        <p:spPr bwMode="auto">
          <a:xfrm>
            <a:off x="6357492" y="5970509"/>
            <a:ext cx="1992720" cy="14845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38451"/>
            <a:ext cx="6145530" cy="708779"/>
          </a:xfrm>
          <a:prstGeom prst="rect">
            <a:avLst/>
          </a:prstGeom>
          <a:noFill/>
          <a:ln/>
        </p:spPr>
        <p:txBody>
          <a:bodyPr wrap="non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Sonuç ve Öneriler</a:t>
            </a:r>
            <a:endParaRPr lang="en-US" sz="4450" dirty="0"/>
          </a:p>
        </p:txBody>
      </p:sp>
      <p:sp>
        <p:nvSpPr>
          <p:cNvPr id="4" name="Text 1"/>
          <p:cNvSpPr/>
          <p:nvPr/>
        </p:nvSpPr>
        <p:spPr>
          <a:xfrm>
            <a:off x="6280190" y="1987391"/>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Kardeş kıskançlığı, çocukların normal ve geçici bir duygusudur. Ebeveynler ve öğretmenler, çocuğun duygularını anlamak, ona destek olmak ve olumlu bir ortam yaratmak için çaba göstermelidir.</a:t>
            </a:r>
            <a:endParaRPr lang="en-US" sz="1750" dirty="0"/>
          </a:p>
        </p:txBody>
      </p:sp>
      <p:sp>
        <p:nvSpPr>
          <p:cNvPr id="5" name="Shape 2"/>
          <p:cNvSpPr/>
          <p:nvPr/>
        </p:nvSpPr>
        <p:spPr>
          <a:xfrm>
            <a:off x="6280190" y="3331250"/>
            <a:ext cx="3664863" cy="2047994"/>
          </a:xfrm>
          <a:prstGeom prst="roundRect">
            <a:avLst>
              <a:gd name="adj" fmla="val 4652"/>
            </a:avLst>
          </a:prstGeom>
          <a:solidFill>
            <a:srgbClr val="D6F5EE"/>
          </a:solidFill>
          <a:ln w="7620">
            <a:solidFill>
              <a:srgbClr val="BCDBD4"/>
            </a:solidFill>
            <a:prstDash val="solid"/>
          </a:ln>
        </p:spPr>
      </p:sp>
      <p:sp>
        <p:nvSpPr>
          <p:cNvPr id="6" name="Text 3"/>
          <p:cNvSpPr/>
          <p:nvPr/>
        </p:nvSpPr>
        <p:spPr>
          <a:xfrm>
            <a:off x="6514624" y="3565684"/>
            <a:ext cx="3141226"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Destek ve Anlayış</a:t>
            </a:r>
            <a:endParaRPr lang="en-US" sz="2200" dirty="0"/>
          </a:p>
        </p:txBody>
      </p:sp>
      <p:sp>
        <p:nvSpPr>
          <p:cNvPr id="7" name="Text 4"/>
          <p:cNvSpPr/>
          <p:nvPr/>
        </p:nvSpPr>
        <p:spPr>
          <a:xfrm>
            <a:off x="6514624" y="4056102"/>
            <a:ext cx="3195995"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Çocuğun duygularını kabul edin, onu dinleyin ve destekleyin.</a:t>
            </a:r>
            <a:endParaRPr lang="en-US" sz="1750" dirty="0"/>
          </a:p>
        </p:txBody>
      </p:sp>
      <p:sp>
        <p:nvSpPr>
          <p:cNvPr id="8" name="Shape 5"/>
          <p:cNvSpPr/>
          <p:nvPr/>
        </p:nvSpPr>
        <p:spPr>
          <a:xfrm>
            <a:off x="10171867" y="3331250"/>
            <a:ext cx="3664863" cy="2047994"/>
          </a:xfrm>
          <a:prstGeom prst="roundRect">
            <a:avLst>
              <a:gd name="adj" fmla="val 4652"/>
            </a:avLst>
          </a:prstGeom>
          <a:solidFill>
            <a:srgbClr val="D6F5EE"/>
          </a:solidFill>
          <a:ln w="7620">
            <a:solidFill>
              <a:srgbClr val="BCDBD4"/>
            </a:solidFill>
            <a:prstDash val="solid"/>
          </a:ln>
        </p:spPr>
      </p:sp>
      <p:sp>
        <p:nvSpPr>
          <p:cNvPr id="9" name="Text 6"/>
          <p:cNvSpPr/>
          <p:nvPr/>
        </p:nvSpPr>
        <p:spPr>
          <a:xfrm>
            <a:off x="10406301" y="356568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Eşitlik</a:t>
            </a:r>
            <a:endParaRPr lang="en-US" sz="2200" dirty="0"/>
          </a:p>
        </p:txBody>
      </p:sp>
      <p:sp>
        <p:nvSpPr>
          <p:cNvPr id="10" name="Text 7"/>
          <p:cNvSpPr/>
          <p:nvPr/>
        </p:nvSpPr>
        <p:spPr>
          <a:xfrm>
            <a:off x="10406301" y="4056102"/>
            <a:ext cx="3195995"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Her iki çocuğa da eşit ilgi gösterin ve onlara zaman ayırın.</a:t>
            </a:r>
            <a:endParaRPr lang="en-US" sz="1750" dirty="0"/>
          </a:p>
        </p:txBody>
      </p:sp>
      <p:sp>
        <p:nvSpPr>
          <p:cNvPr id="11" name="Shape 8"/>
          <p:cNvSpPr/>
          <p:nvPr/>
        </p:nvSpPr>
        <p:spPr>
          <a:xfrm>
            <a:off x="6280190" y="5606058"/>
            <a:ext cx="7556421" cy="1685092"/>
          </a:xfrm>
          <a:prstGeom prst="roundRect">
            <a:avLst>
              <a:gd name="adj" fmla="val 5654"/>
            </a:avLst>
          </a:prstGeom>
          <a:solidFill>
            <a:srgbClr val="D6F5EE"/>
          </a:solidFill>
          <a:ln w="7620">
            <a:solidFill>
              <a:srgbClr val="BCDBD4"/>
            </a:solidFill>
            <a:prstDash val="solid"/>
          </a:ln>
        </p:spPr>
      </p:sp>
      <p:sp>
        <p:nvSpPr>
          <p:cNvPr id="12" name="Text 9"/>
          <p:cNvSpPr/>
          <p:nvPr/>
        </p:nvSpPr>
        <p:spPr>
          <a:xfrm>
            <a:off x="6514624" y="5840492"/>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Olumlu Ortam</a:t>
            </a:r>
            <a:endParaRPr lang="en-US" sz="2200" dirty="0"/>
          </a:p>
        </p:txBody>
      </p:sp>
      <p:sp>
        <p:nvSpPr>
          <p:cNvPr id="13" name="Text 10"/>
          <p:cNvSpPr/>
          <p:nvPr/>
        </p:nvSpPr>
        <p:spPr>
          <a:xfrm>
            <a:off x="6514624" y="6330910"/>
            <a:ext cx="7087553"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Aile içinde olumlu bir ortam yaratın ve kardeşler arasında sevgi ve anlayışa odaklanın.</a:t>
            </a:r>
            <a:endParaRPr lang="en-US" sz="1750" dirty="0"/>
          </a:p>
        </p:txBody>
      </p:sp>
      <p:pic>
        <p:nvPicPr>
          <p:cNvPr id="14" name="Picture 2" descr="C:\Users\okang\Masaüstü\ot logo.png"/>
          <p:cNvPicPr>
            <a:picLocks noChangeAspect="1" noChangeArrowheads="1"/>
          </p:cNvPicPr>
          <p:nvPr/>
        </p:nvPicPr>
        <p:blipFill>
          <a:blip r:embed="rId4"/>
          <a:srcRect/>
          <a:stretch>
            <a:fillRect/>
          </a:stretch>
        </p:blipFill>
        <p:spPr bwMode="auto">
          <a:xfrm>
            <a:off x="12656893" y="7143394"/>
            <a:ext cx="1973507" cy="108620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4" name="Text 0"/>
          <p:cNvSpPr/>
          <p:nvPr/>
        </p:nvSpPr>
        <p:spPr>
          <a:xfrm>
            <a:off x="621863" y="1090613"/>
            <a:ext cx="7900273" cy="1110377"/>
          </a:xfrm>
          <a:prstGeom prst="rect">
            <a:avLst/>
          </a:prstGeom>
          <a:noFill/>
          <a:ln/>
        </p:spPr>
        <p:txBody>
          <a:bodyPr wrap="square" lIns="0" tIns="0" rIns="0" bIns="0" rtlCol="0" anchor="t"/>
          <a:lstStyle/>
          <a:p>
            <a:pPr marL="0" indent="0">
              <a:lnSpc>
                <a:spcPts val="4350"/>
              </a:lnSpc>
              <a:buNone/>
            </a:pPr>
            <a:r>
              <a:rPr lang="en-US" sz="3450" b="1" dirty="0">
                <a:solidFill>
                  <a:srgbClr val="333F70"/>
                </a:solidFill>
                <a:latin typeface="Unbounded Bold" pitchFamily="34" charset="0"/>
                <a:ea typeface="Unbounded Bold" pitchFamily="34" charset="-122"/>
                <a:cs typeface="Unbounded Bold" pitchFamily="34" charset="-120"/>
              </a:rPr>
              <a:t>Anaokulu Çocuklarında Görülen Kardeş Kıskançlığı</a:t>
            </a:r>
            <a:endParaRPr lang="en-US" sz="3450" dirty="0"/>
          </a:p>
        </p:txBody>
      </p:sp>
      <p:sp>
        <p:nvSpPr>
          <p:cNvPr id="5" name="Text 1"/>
          <p:cNvSpPr/>
          <p:nvPr/>
        </p:nvSpPr>
        <p:spPr>
          <a:xfrm>
            <a:off x="621863" y="2467451"/>
            <a:ext cx="7900273" cy="852607"/>
          </a:xfrm>
          <a:prstGeom prst="rect">
            <a:avLst/>
          </a:prstGeom>
          <a:noFill/>
          <a:ln/>
        </p:spPr>
        <p:txBody>
          <a:bodyPr wrap="square" lIns="0" tIns="0" rIns="0" bIns="0" rtlCol="0" anchor="t"/>
          <a:lstStyle/>
          <a:p>
            <a:pPr marL="0" indent="0">
              <a:lnSpc>
                <a:spcPts val="2200"/>
              </a:lnSpc>
              <a:buNone/>
            </a:pPr>
            <a:r>
              <a:rPr lang="en-US" sz="1350" dirty="0">
                <a:solidFill>
                  <a:srgbClr val="333F70"/>
                </a:solidFill>
                <a:latin typeface="Open Sans" pitchFamily="34" charset="0"/>
                <a:ea typeface="Open Sans" pitchFamily="34" charset="-122"/>
                <a:cs typeface="Open Sans" pitchFamily="34" charset="-120"/>
              </a:rPr>
              <a:t>Anaokulu çocukları, yeni kardeşlerinin gelmesiyle birlikte çeşitli tepkiler gösterebilirler. Bu tepkiler arasında ilgi görme çabaları, ağlama, saldırganlık, oyuncak paylaşmayı reddetme veya daha bağımlı davranışlar yer alabilir.</a:t>
            </a:r>
            <a:endParaRPr lang="en-US" sz="1350" dirty="0"/>
          </a:p>
        </p:txBody>
      </p:sp>
      <p:sp>
        <p:nvSpPr>
          <p:cNvPr id="6" name="Shape 2"/>
          <p:cNvSpPr/>
          <p:nvPr/>
        </p:nvSpPr>
        <p:spPr>
          <a:xfrm>
            <a:off x="621863" y="3719632"/>
            <a:ext cx="399693" cy="399693"/>
          </a:xfrm>
          <a:prstGeom prst="roundRect">
            <a:avLst>
              <a:gd name="adj" fmla="val 18671"/>
            </a:avLst>
          </a:prstGeom>
          <a:solidFill>
            <a:srgbClr val="D6F5EE"/>
          </a:solidFill>
          <a:ln w="7620">
            <a:solidFill>
              <a:srgbClr val="BCDBD4"/>
            </a:solidFill>
            <a:prstDash val="solid"/>
          </a:ln>
        </p:spPr>
      </p:sp>
      <p:sp>
        <p:nvSpPr>
          <p:cNvPr id="7" name="Text 3"/>
          <p:cNvSpPr/>
          <p:nvPr/>
        </p:nvSpPr>
        <p:spPr>
          <a:xfrm>
            <a:off x="752356" y="3786188"/>
            <a:ext cx="138589" cy="266581"/>
          </a:xfrm>
          <a:prstGeom prst="rect">
            <a:avLst/>
          </a:prstGeom>
          <a:noFill/>
          <a:ln/>
        </p:spPr>
        <p:txBody>
          <a:bodyPr wrap="none" lIns="0" tIns="0" rIns="0" bIns="0" rtlCol="0" anchor="t"/>
          <a:lstStyle/>
          <a:p>
            <a:pPr marL="0" indent="0" algn="ctr">
              <a:lnSpc>
                <a:spcPts val="2050"/>
              </a:lnSpc>
              <a:buNone/>
            </a:pPr>
            <a:r>
              <a:rPr lang="en-US" sz="2050" b="1" dirty="0">
                <a:solidFill>
                  <a:srgbClr val="333F70"/>
                </a:solidFill>
                <a:latin typeface="Unbounded Bold" pitchFamily="34" charset="0"/>
                <a:ea typeface="Unbounded Bold" pitchFamily="34" charset="-122"/>
                <a:cs typeface="Unbounded Bold" pitchFamily="34" charset="-120"/>
              </a:rPr>
              <a:t>1</a:t>
            </a:r>
            <a:endParaRPr lang="en-US" sz="2050" dirty="0"/>
          </a:p>
        </p:txBody>
      </p:sp>
      <p:sp>
        <p:nvSpPr>
          <p:cNvPr id="8" name="Text 4"/>
          <p:cNvSpPr/>
          <p:nvPr/>
        </p:nvSpPr>
        <p:spPr>
          <a:xfrm>
            <a:off x="1199198" y="3719632"/>
            <a:ext cx="2896076" cy="277535"/>
          </a:xfrm>
          <a:prstGeom prst="rect">
            <a:avLst/>
          </a:prstGeom>
          <a:noFill/>
          <a:ln/>
        </p:spPr>
        <p:txBody>
          <a:bodyPr wrap="none" lIns="0" tIns="0" rIns="0" bIns="0" rtlCol="0" anchor="t"/>
          <a:lstStyle/>
          <a:p>
            <a:pPr marL="0" indent="0">
              <a:lnSpc>
                <a:spcPts val="2150"/>
              </a:lnSpc>
              <a:buNone/>
            </a:pPr>
            <a:r>
              <a:rPr lang="en-US" sz="1700" b="1" dirty="0">
                <a:solidFill>
                  <a:srgbClr val="333F70"/>
                </a:solidFill>
                <a:latin typeface="Unbounded Bold" pitchFamily="34" charset="0"/>
                <a:ea typeface="Unbounded Bold" pitchFamily="34" charset="-122"/>
                <a:cs typeface="Unbounded Bold" pitchFamily="34" charset="-120"/>
              </a:rPr>
              <a:t>İlgi Gösterme Çabası</a:t>
            </a:r>
            <a:endParaRPr lang="en-US" sz="1700" dirty="0"/>
          </a:p>
        </p:txBody>
      </p:sp>
      <p:sp>
        <p:nvSpPr>
          <p:cNvPr id="9" name="Text 5"/>
          <p:cNvSpPr/>
          <p:nvPr/>
        </p:nvSpPr>
        <p:spPr>
          <a:xfrm>
            <a:off x="1199198" y="4103727"/>
            <a:ext cx="3283982" cy="1136809"/>
          </a:xfrm>
          <a:prstGeom prst="rect">
            <a:avLst/>
          </a:prstGeom>
          <a:noFill/>
          <a:ln/>
        </p:spPr>
        <p:txBody>
          <a:bodyPr wrap="square" lIns="0" tIns="0" rIns="0" bIns="0" rtlCol="0" anchor="t"/>
          <a:lstStyle/>
          <a:p>
            <a:pPr marL="0" indent="0">
              <a:lnSpc>
                <a:spcPts val="2200"/>
              </a:lnSpc>
              <a:buNone/>
            </a:pPr>
            <a:r>
              <a:rPr lang="en-US" sz="1350" dirty="0">
                <a:solidFill>
                  <a:srgbClr val="333F70"/>
                </a:solidFill>
                <a:latin typeface="Open Sans" pitchFamily="34" charset="0"/>
                <a:ea typeface="Open Sans" pitchFamily="34" charset="-122"/>
                <a:cs typeface="Open Sans" pitchFamily="34" charset="-120"/>
              </a:rPr>
              <a:t>Çocuklar, ebeveynlerinin dikkatini çekmek için daha fazla ilgi isteyebilirler, ağlayabilirler veya daha fazla ilgi görmeyi bekleyebilirler.</a:t>
            </a:r>
            <a:endParaRPr lang="en-US" sz="1350" dirty="0"/>
          </a:p>
        </p:txBody>
      </p:sp>
      <p:sp>
        <p:nvSpPr>
          <p:cNvPr id="10" name="Shape 6"/>
          <p:cNvSpPr/>
          <p:nvPr/>
        </p:nvSpPr>
        <p:spPr>
          <a:xfrm>
            <a:off x="4660821" y="3719632"/>
            <a:ext cx="399693" cy="399693"/>
          </a:xfrm>
          <a:prstGeom prst="roundRect">
            <a:avLst>
              <a:gd name="adj" fmla="val 18671"/>
            </a:avLst>
          </a:prstGeom>
          <a:solidFill>
            <a:srgbClr val="D6F5EE"/>
          </a:solidFill>
          <a:ln w="7620">
            <a:solidFill>
              <a:srgbClr val="BCDBD4"/>
            </a:solidFill>
            <a:prstDash val="solid"/>
          </a:ln>
        </p:spPr>
      </p:sp>
      <p:sp>
        <p:nvSpPr>
          <p:cNvPr id="11" name="Text 7"/>
          <p:cNvSpPr/>
          <p:nvPr/>
        </p:nvSpPr>
        <p:spPr>
          <a:xfrm>
            <a:off x="4749403" y="3786188"/>
            <a:ext cx="222528" cy="266581"/>
          </a:xfrm>
          <a:prstGeom prst="rect">
            <a:avLst/>
          </a:prstGeom>
          <a:noFill/>
          <a:ln/>
        </p:spPr>
        <p:txBody>
          <a:bodyPr wrap="none" lIns="0" tIns="0" rIns="0" bIns="0" rtlCol="0" anchor="t"/>
          <a:lstStyle/>
          <a:p>
            <a:pPr marL="0" indent="0" algn="ctr">
              <a:lnSpc>
                <a:spcPts val="2050"/>
              </a:lnSpc>
              <a:buNone/>
            </a:pPr>
            <a:r>
              <a:rPr lang="en-US" sz="2050" b="1" dirty="0">
                <a:solidFill>
                  <a:srgbClr val="333F70"/>
                </a:solidFill>
                <a:latin typeface="Unbounded Bold" pitchFamily="34" charset="0"/>
                <a:ea typeface="Unbounded Bold" pitchFamily="34" charset="-122"/>
                <a:cs typeface="Unbounded Bold" pitchFamily="34" charset="-120"/>
              </a:rPr>
              <a:t>2</a:t>
            </a:r>
            <a:endParaRPr lang="en-US" sz="2050" dirty="0"/>
          </a:p>
        </p:txBody>
      </p:sp>
      <p:sp>
        <p:nvSpPr>
          <p:cNvPr id="12" name="Text 8"/>
          <p:cNvSpPr/>
          <p:nvPr/>
        </p:nvSpPr>
        <p:spPr>
          <a:xfrm>
            <a:off x="5238155" y="3719632"/>
            <a:ext cx="2220992" cy="277535"/>
          </a:xfrm>
          <a:prstGeom prst="rect">
            <a:avLst/>
          </a:prstGeom>
          <a:noFill/>
          <a:ln/>
        </p:spPr>
        <p:txBody>
          <a:bodyPr wrap="none" lIns="0" tIns="0" rIns="0" bIns="0" rtlCol="0" anchor="t"/>
          <a:lstStyle/>
          <a:p>
            <a:pPr marL="0" indent="0">
              <a:lnSpc>
                <a:spcPts val="2150"/>
              </a:lnSpc>
              <a:buNone/>
            </a:pPr>
            <a:r>
              <a:rPr lang="en-US" sz="1700" b="1" dirty="0">
                <a:solidFill>
                  <a:srgbClr val="333F70"/>
                </a:solidFill>
                <a:latin typeface="Unbounded Bold" pitchFamily="34" charset="0"/>
                <a:ea typeface="Unbounded Bold" pitchFamily="34" charset="-122"/>
                <a:cs typeface="Unbounded Bold" pitchFamily="34" charset="-120"/>
              </a:rPr>
              <a:t>Ağlama</a:t>
            </a:r>
            <a:endParaRPr lang="en-US" sz="1700" dirty="0"/>
          </a:p>
        </p:txBody>
      </p:sp>
      <p:sp>
        <p:nvSpPr>
          <p:cNvPr id="13" name="Text 9"/>
          <p:cNvSpPr/>
          <p:nvPr/>
        </p:nvSpPr>
        <p:spPr>
          <a:xfrm>
            <a:off x="5238155" y="4103727"/>
            <a:ext cx="3283982" cy="852607"/>
          </a:xfrm>
          <a:prstGeom prst="rect">
            <a:avLst/>
          </a:prstGeom>
          <a:noFill/>
          <a:ln/>
        </p:spPr>
        <p:txBody>
          <a:bodyPr wrap="square" lIns="0" tIns="0" rIns="0" bIns="0" rtlCol="0" anchor="t"/>
          <a:lstStyle/>
          <a:p>
            <a:pPr marL="0" indent="0">
              <a:lnSpc>
                <a:spcPts val="2200"/>
              </a:lnSpc>
              <a:buNone/>
            </a:pPr>
            <a:r>
              <a:rPr lang="en-US" sz="1350" dirty="0">
                <a:solidFill>
                  <a:srgbClr val="333F70"/>
                </a:solidFill>
                <a:latin typeface="Open Sans" pitchFamily="34" charset="0"/>
                <a:ea typeface="Open Sans" pitchFamily="34" charset="-122"/>
                <a:cs typeface="Open Sans" pitchFamily="34" charset="-120"/>
              </a:rPr>
              <a:t>Yeni kardeşin varlığıyla başa çıkamayan çocuklar ağlayabilir, sinirlenebilir ve huysuzlanabilirler.</a:t>
            </a:r>
            <a:endParaRPr lang="en-US" sz="1350" dirty="0"/>
          </a:p>
        </p:txBody>
      </p:sp>
      <p:sp>
        <p:nvSpPr>
          <p:cNvPr id="14" name="Shape 10"/>
          <p:cNvSpPr/>
          <p:nvPr/>
        </p:nvSpPr>
        <p:spPr>
          <a:xfrm>
            <a:off x="621863" y="5617964"/>
            <a:ext cx="399693" cy="399693"/>
          </a:xfrm>
          <a:prstGeom prst="roundRect">
            <a:avLst>
              <a:gd name="adj" fmla="val 18671"/>
            </a:avLst>
          </a:prstGeom>
          <a:solidFill>
            <a:srgbClr val="D6F5EE"/>
          </a:solidFill>
          <a:ln w="7620">
            <a:solidFill>
              <a:srgbClr val="BCDBD4"/>
            </a:solidFill>
            <a:prstDash val="solid"/>
          </a:ln>
        </p:spPr>
      </p:sp>
      <p:sp>
        <p:nvSpPr>
          <p:cNvPr id="15" name="Text 11"/>
          <p:cNvSpPr/>
          <p:nvPr/>
        </p:nvSpPr>
        <p:spPr>
          <a:xfrm>
            <a:off x="709851" y="5684520"/>
            <a:ext cx="223599" cy="266581"/>
          </a:xfrm>
          <a:prstGeom prst="rect">
            <a:avLst/>
          </a:prstGeom>
          <a:noFill/>
          <a:ln/>
        </p:spPr>
        <p:txBody>
          <a:bodyPr wrap="none" lIns="0" tIns="0" rIns="0" bIns="0" rtlCol="0" anchor="t"/>
          <a:lstStyle/>
          <a:p>
            <a:pPr marL="0" indent="0" algn="ctr">
              <a:lnSpc>
                <a:spcPts val="2050"/>
              </a:lnSpc>
              <a:buNone/>
            </a:pPr>
            <a:r>
              <a:rPr lang="en-US" sz="2050" b="1" dirty="0">
                <a:solidFill>
                  <a:srgbClr val="333F70"/>
                </a:solidFill>
                <a:latin typeface="Unbounded Bold" pitchFamily="34" charset="0"/>
                <a:ea typeface="Unbounded Bold" pitchFamily="34" charset="-122"/>
                <a:cs typeface="Unbounded Bold" pitchFamily="34" charset="-120"/>
              </a:rPr>
              <a:t>3</a:t>
            </a:r>
            <a:endParaRPr lang="en-US" sz="2050" dirty="0"/>
          </a:p>
        </p:txBody>
      </p:sp>
      <p:sp>
        <p:nvSpPr>
          <p:cNvPr id="16" name="Text 12"/>
          <p:cNvSpPr/>
          <p:nvPr/>
        </p:nvSpPr>
        <p:spPr>
          <a:xfrm>
            <a:off x="1199198" y="5617964"/>
            <a:ext cx="2220992" cy="277535"/>
          </a:xfrm>
          <a:prstGeom prst="rect">
            <a:avLst/>
          </a:prstGeom>
          <a:noFill/>
          <a:ln/>
        </p:spPr>
        <p:txBody>
          <a:bodyPr wrap="none" lIns="0" tIns="0" rIns="0" bIns="0" rtlCol="0" anchor="t"/>
          <a:lstStyle/>
          <a:p>
            <a:pPr marL="0" indent="0">
              <a:lnSpc>
                <a:spcPts val="2150"/>
              </a:lnSpc>
              <a:buNone/>
            </a:pPr>
            <a:r>
              <a:rPr lang="en-US" sz="1700" b="1" dirty="0">
                <a:solidFill>
                  <a:srgbClr val="333F70"/>
                </a:solidFill>
                <a:latin typeface="Unbounded Bold" pitchFamily="34" charset="0"/>
                <a:ea typeface="Unbounded Bold" pitchFamily="34" charset="-122"/>
                <a:cs typeface="Unbounded Bold" pitchFamily="34" charset="-120"/>
              </a:rPr>
              <a:t>Saldırganlık</a:t>
            </a:r>
            <a:endParaRPr lang="en-US" sz="1700" dirty="0"/>
          </a:p>
        </p:txBody>
      </p:sp>
      <p:sp>
        <p:nvSpPr>
          <p:cNvPr id="17" name="Text 13"/>
          <p:cNvSpPr/>
          <p:nvPr/>
        </p:nvSpPr>
        <p:spPr>
          <a:xfrm>
            <a:off x="1199198" y="6002060"/>
            <a:ext cx="3283982" cy="1136809"/>
          </a:xfrm>
          <a:prstGeom prst="rect">
            <a:avLst/>
          </a:prstGeom>
          <a:noFill/>
          <a:ln/>
        </p:spPr>
        <p:txBody>
          <a:bodyPr wrap="square" lIns="0" tIns="0" rIns="0" bIns="0" rtlCol="0" anchor="t"/>
          <a:lstStyle/>
          <a:p>
            <a:pPr marL="0" indent="0">
              <a:lnSpc>
                <a:spcPts val="2200"/>
              </a:lnSpc>
              <a:buNone/>
            </a:pPr>
            <a:r>
              <a:rPr lang="en-US" sz="1350" dirty="0">
                <a:solidFill>
                  <a:srgbClr val="333F70"/>
                </a:solidFill>
                <a:latin typeface="Open Sans" pitchFamily="34" charset="0"/>
                <a:ea typeface="Open Sans" pitchFamily="34" charset="-122"/>
                <a:cs typeface="Open Sans" pitchFamily="34" charset="-120"/>
              </a:rPr>
              <a:t>Kardeşe karşı saldırgan davranışlar gösterebilirler, oyuncaklarını paylaşmayı reddedebilirler veya bebeği incitmeye çalışabilirler.</a:t>
            </a:r>
            <a:endParaRPr lang="en-US" sz="1350" dirty="0"/>
          </a:p>
        </p:txBody>
      </p:sp>
      <p:sp>
        <p:nvSpPr>
          <p:cNvPr id="18" name="Shape 14"/>
          <p:cNvSpPr/>
          <p:nvPr/>
        </p:nvSpPr>
        <p:spPr>
          <a:xfrm>
            <a:off x="4660821" y="5617964"/>
            <a:ext cx="399693" cy="399693"/>
          </a:xfrm>
          <a:prstGeom prst="roundRect">
            <a:avLst>
              <a:gd name="adj" fmla="val 18671"/>
            </a:avLst>
          </a:prstGeom>
          <a:solidFill>
            <a:srgbClr val="D6F5EE"/>
          </a:solidFill>
          <a:ln w="7620">
            <a:solidFill>
              <a:srgbClr val="BCDBD4"/>
            </a:solidFill>
            <a:prstDash val="solid"/>
          </a:ln>
        </p:spPr>
      </p:sp>
      <p:sp>
        <p:nvSpPr>
          <p:cNvPr id="19" name="Text 15"/>
          <p:cNvSpPr/>
          <p:nvPr/>
        </p:nvSpPr>
        <p:spPr>
          <a:xfrm>
            <a:off x="4745950" y="5684520"/>
            <a:ext cx="229433" cy="266581"/>
          </a:xfrm>
          <a:prstGeom prst="rect">
            <a:avLst/>
          </a:prstGeom>
          <a:noFill/>
          <a:ln/>
        </p:spPr>
        <p:txBody>
          <a:bodyPr wrap="none" lIns="0" tIns="0" rIns="0" bIns="0" rtlCol="0" anchor="t"/>
          <a:lstStyle/>
          <a:p>
            <a:pPr marL="0" indent="0" algn="ctr">
              <a:lnSpc>
                <a:spcPts val="2050"/>
              </a:lnSpc>
              <a:buNone/>
            </a:pPr>
            <a:r>
              <a:rPr lang="en-US" sz="2050" b="1" dirty="0">
                <a:solidFill>
                  <a:srgbClr val="333F70"/>
                </a:solidFill>
                <a:latin typeface="Unbounded Bold" pitchFamily="34" charset="0"/>
                <a:ea typeface="Unbounded Bold" pitchFamily="34" charset="-122"/>
                <a:cs typeface="Unbounded Bold" pitchFamily="34" charset="-120"/>
              </a:rPr>
              <a:t>4</a:t>
            </a:r>
            <a:endParaRPr lang="en-US" sz="2050" dirty="0"/>
          </a:p>
        </p:txBody>
      </p:sp>
      <p:sp>
        <p:nvSpPr>
          <p:cNvPr id="20" name="Text 16"/>
          <p:cNvSpPr/>
          <p:nvPr/>
        </p:nvSpPr>
        <p:spPr>
          <a:xfrm>
            <a:off x="5238155" y="5617964"/>
            <a:ext cx="2220992" cy="277535"/>
          </a:xfrm>
          <a:prstGeom prst="rect">
            <a:avLst/>
          </a:prstGeom>
          <a:noFill/>
          <a:ln/>
        </p:spPr>
        <p:txBody>
          <a:bodyPr wrap="none" lIns="0" tIns="0" rIns="0" bIns="0" rtlCol="0" anchor="t"/>
          <a:lstStyle/>
          <a:p>
            <a:pPr marL="0" indent="0">
              <a:lnSpc>
                <a:spcPts val="2150"/>
              </a:lnSpc>
              <a:buNone/>
            </a:pPr>
            <a:r>
              <a:rPr lang="en-US" sz="1700" b="1" dirty="0">
                <a:solidFill>
                  <a:srgbClr val="333F70"/>
                </a:solidFill>
                <a:latin typeface="Unbounded Bold" pitchFamily="34" charset="0"/>
                <a:ea typeface="Unbounded Bold" pitchFamily="34" charset="-122"/>
                <a:cs typeface="Unbounded Bold" pitchFamily="34" charset="-120"/>
              </a:rPr>
              <a:t>Bağımlılık</a:t>
            </a:r>
            <a:endParaRPr lang="en-US" sz="1700" dirty="0"/>
          </a:p>
        </p:txBody>
      </p:sp>
      <p:sp>
        <p:nvSpPr>
          <p:cNvPr id="21" name="Text 17"/>
          <p:cNvSpPr/>
          <p:nvPr/>
        </p:nvSpPr>
        <p:spPr>
          <a:xfrm>
            <a:off x="5238155" y="6002060"/>
            <a:ext cx="3283982" cy="852607"/>
          </a:xfrm>
          <a:prstGeom prst="rect">
            <a:avLst/>
          </a:prstGeom>
          <a:noFill/>
          <a:ln/>
        </p:spPr>
        <p:txBody>
          <a:bodyPr wrap="square" lIns="0" tIns="0" rIns="0" bIns="0" rtlCol="0" anchor="t"/>
          <a:lstStyle/>
          <a:p>
            <a:pPr marL="0" indent="0">
              <a:lnSpc>
                <a:spcPts val="2200"/>
              </a:lnSpc>
              <a:buNone/>
            </a:pPr>
            <a:r>
              <a:rPr lang="en-US" sz="1350" dirty="0">
                <a:solidFill>
                  <a:srgbClr val="333F70"/>
                </a:solidFill>
                <a:latin typeface="Open Sans" pitchFamily="34" charset="0"/>
                <a:ea typeface="Open Sans" pitchFamily="34" charset="-122"/>
                <a:cs typeface="Open Sans" pitchFamily="34" charset="-120"/>
              </a:rPr>
              <a:t>Çocuklar, ebeveynlerine daha fazla bağımlı hale gelebilirler, daha fazla ilgi ve şefkat arayabilirler.</a:t>
            </a:r>
            <a:endParaRPr lang="en-US" sz="1350" dirty="0"/>
          </a:p>
        </p:txBody>
      </p:sp>
      <p:pic>
        <p:nvPicPr>
          <p:cNvPr id="22" name="Picture 2" descr="C:\Users\okang\Masaüstü\ot logo.png"/>
          <p:cNvPicPr>
            <a:picLocks noChangeAspect="1" noChangeArrowheads="1"/>
          </p:cNvPicPr>
          <p:nvPr/>
        </p:nvPicPr>
        <p:blipFill>
          <a:blip r:embed="rId4"/>
          <a:srcRect/>
          <a:stretch>
            <a:fillRect/>
          </a:stretch>
        </p:blipFill>
        <p:spPr bwMode="auto">
          <a:xfrm>
            <a:off x="6882618" y="6745024"/>
            <a:ext cx="1992720" cy="14845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1518" y="786170"/>
            <a:ext cx="7720965" cy="1270635"/>
          </a:xfrm>
          <a:prstGeom prst="rect">
            <a:avLst/>
          </a:prstGeom>
          <a:noFill/>
          <a:ln/>
        </p:spPr>
        <p:txBody>
          <a:bodyPr wrap="square" lIns="0" tIns="0" rIns="0" bIns="0" rtlCol="0" anchor="t"/>
          <a:lstStyle/>
          <a:p>
            <a:pPr marL="0" indent="0">
              <a:lnSpc>
                <a:spcPts val="5000"/>
              </a:lnSpc>
              <a:buNone/>
            </a:pPr>
            <a:r>
              <a:rPr lang="en-US" sz="4000" b="1" dirty="0">
                <a:solidFill>
                  <a:srgbClr val="333F70"/>
                </a:solidFill>
                <a:latin typeface="Unbounded Bold" pitchFamily="34" charset="0"/>
                <a:ea typeface="Unbounded Bold" pitchFamily="34" charset="-122"/>
                <a:cs typeface="Unbounded Bold" pitchFamily="34" charset="-120"/>
              </a:rPr>
              <a:t>Kardeş Kıskançlığının Nedenleri</a:t>
            </a:r>
            <a:endParaRPr lang="en-US" sz="4000" dirty="0"/>
          </a:p>
        </p:txBody>
      </p:sp>
      <p:sp>
        <p:nvSpPr>
          <p:cNvPr id="4" name="Text 1"/>
          <p:cNvSpPr/>
          <p:nvPr/>
        </p:nvSpPr>
        <p:spPr>
          <a:xfrm>
            <a:off x="711518" y="2361724"/>
            <a:ext cx="7720965" cy="975836"/>
          </a:xfrm>
          <a:prstGeom prst="rect">
            <a:avLst/>
          </a:prstGeom>
          <a:noFill/>
          <a:ln/>
        </p:spPr>
        <p:txBody>
          <a:bodyPr wrap="square" lIns="0" tIns="0" rIns="0" bIns="0" rtlCol="0" anchor="t"/>
          <a:lstStyle/>
          <a:p>
            <a:pPr marL="0" indent="0">
              <a:lnSpc>
                <a:spcPts val="2550"/>
              </a:lnSpc>
              <a:buNone/>
            </a:pPr>
            <a:r>
              <a:rPr lang="en-US" sz="1600" dirty="0">
                <a:solidFill>
                  <a:srgbClr val="333F70"/>
                </a:solidFill>
                <a:latin typeface="Open Sans" pitchFamily="34" charset="0"/>
                <a:ea typeface="Open Sans" pitchFamily="34" charset="-122"/>
                <a:cs typeface="Open Sans" pitchFamily="34" charset="-120"/>
              </a:rPr>
              <a:t>Yeni bir kardeşin gelmesi, çocukların hayatında önemli değişikliklere neden olabilir ve bu da çeşitli duygulara yol açabilir. Bu duygular, kıskançlık, öfke, güvensizlik ve ilgi görme ihtiyacından kaynaklanabilir.</a:t>
            </a:r>
            <a:endParaRPr lang="en-US" sz="1600" dirty="0"/>
          </a:p>
        </p:txBody>
      </p:sp>
      <p:sp>
        <p:nvSpPr>
          <p:cNvPr id="5" name="Shape 2"/>
          <p:cNvSpPr/>
          <p:nvPr/>
        </p:nvSpPr>
        <p:spPr>
          <a:xfrm>
            <a:off x="711518" y="3566160"/>
            <a:ext cx="3758922" cy="2162294"/>
          </a:xfrm>
          <a:prstGeom prst="roundRect">
            <a:avLst>
              <a:gd name="adj" fmla="val 3949"/>
            </a:avLst>
          </a:prstGeom>
          <a:solidFill>
            <a:srgbClr val="D6F5EE"/>
          </a:solidFill>
          <a:ln w="7620">
            <a:solidFill>
              <a:srgbClr val="BCDBD4"/>
            </a:solidFill>
            <a:prstDash val="solid"/>
          </a:ln>
        </p:spPr>
      </p:sp>
      <p:sp>
        <p:nvSpPr>
          <p:cNvPr id="6" name="Text 3"/>
          <p:cNvSpPr/>
          <p:nvPr/>
        </p:nvSpPr>
        <p:spPr>
          <a:xfrm>
            <a:off x="922377" y="3777020"/>
            <a:ext cx="2668667" cy="317540"/>
          </a:xfrm>
          <a:prstGeom prst="rect">
            <a:avLst/>
          </a:prstGeom>
          <a:noFill/>
          <a:ln/>
        </p:spPr>
        <p:txBody>
          <a:bodyPr wrap="none" lIns="0" tIns="0" rIns="0" bIns="0" rtlCol="0" anchor="t"/>
          <a:lstStyle/>
          <a:p>
            <a:pPr marL="0" indent="0">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Dikkat Paylaşımı</a:t>
            </a:r>
            <a:endParaRPr lang="en-US" sz="2000" dirty="0"/>
          </a:p>
        </p:txBody>
      </p:sp>
      <p:sp>
        <p:nvSpPr>
          <p:cNvPr id="7" name="Text 4"/>
          <p:cNvSpPr/>
          <p:nvPr/>
        </p:nvSpPr>
        <p:spPr>
          <a:xfrm>
            <a:off x="922377" y="4216479"/>
            <a:ext cx="3337203" cy="1301115"/>
          </a:xfrm>
          <a:prstGeom prst="rect">
            <a:avLst/>
          </a:prstGeom>
          <a:noFill/>
          <a:ln/>
        </p:spPr>
        <p:txBody>
          <a:bodyPr wrap="square" lIns="0" tIns="0" rIns="0" bIns="0" rtlCol="0" anchor="t"/>
          <a:lstStyle/>
          <a:p>
            <a:pPr marL="0" indent="0">
              <a:lnSpc>
                <a:spcPts val="2550"/>
              </a:lnSpc>
              <a:buNone/>
            </a:pPr>
            <a:r>
              <a:rPr lang="en-US" sz="1600" dirty="0">
                <a:solidFill>
                  <a:srgbClr val="333F70"/>
                </a:solidFill>
                <a:latin typeface="Open Sans" pitchFamily="34" charset="0"/>
                <a:ea typeface="Open Sans" pitchFamily="34" charset="-122"/>
                <a:cs typeface="Open Sans" pitchFamily="34" charset="-120"/>
              </a:rPr>
              <a:t>Çocuk, ebeveynlerinin dikkatini ve sevgisini yeni kardeşle paylaşmak zorunda kalır ve bu durum onu kıskanç hissettirebilir.</a:t>
            </a:r>
            <a:endParaRPr lang="en-US" sz="1600" dirty="0"/>
          </a:p>
        </p:txBody>
      </p:sp>
      <p:sp>
        <p:nvSpPr>
          <p:cNvPr id="8" name="Shape 5"/>
          <p:cNvSpPr/>
          <p:nvPr/>
        </p:nvSpPr>
        <p:spPr>
          <a:xfrm>
            <a:off x="4673679" y="3566160"/>
            <a:ext cx="3758922" cy="2162294"/>
          </a:xfrm>
          <a:prstGeom prst="roundRect">
            <a:avLst>
              <a:gd name="adj" fmla="val 3949"/>
            </a:avLst>
          </a:prstGeom>
          <a:solidFill>
            <a:srgbClr val="D6F5EE"/>
          </a:solidFill>
          <a:ln w="7620">
            <a:solidFill>
              <a:srgbClr val="BCDBD4"/>
            </a:solidFill>
            <a:prstDash val="solid"/>
          </a:ln>
        </p:spPr>
      </p:sp>
      <p:sp>
        <p:nvSpPr>
          <p:cNvPr id="9" name="Text 6"/>
          <p:cNvSpPr/>
          <p:nvPr/>
        </p:nvSpPr>
        <p:spPr>
          <a:xfrm>
            <a:off x="4884539" y="3777020"/>
            <a:ext cx="2541151" cy="317540"/>
          </a:xfrm>
          <a:prstGeom prst="rect">
            <a:avLst/>
          </a:prstGeom>
          <a:noFill/>
          <a:ln/>
        </p:spPr>
        <p:txBody>
          <a:bodyPr wrap="none" lIns="0" tIns="0" rIns="0" bIns="0" rtlCol="0" anchor="t"/>
          <a:lstStyle/>
          <a:p>
            <a:pPr marL="0" indent="0">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Değişen Rol</a:t>
            </a:r>
            <a:endParaRPr lang="en-US" sz="2000" dirty="0"/>
          </a:p>
        </p:txBody>
      </p:sp>
      <p:sp>
        <p:nvSpPr>
          <p:cNvPr id="10" name="Text 7"/>
          <p:cNvSpPr/>
          <p:nvPr/>
        </p:nvSpPr>
        <p:spPr>
          <a:xfrm>
            <a:off x="4884539" y="4216479"/>
            <a:ext cx="3337203" cy="975836"/>
          </a:xfrm>
          <a:prstGeom prst="rect">
            <a:avLst/>
          </a:prstGeom>
          <a:noFill/>
          <a:ln/>
        </p:spPr>
        <p:txBody>
          <a:bodyPr wrap="square" lIns="0" tIns="0" rIns="0" bIns="0" rtlCol="0" anchor="t"/>
          <a:lstStyle/>
          <a:p>
            <a:pPr marL="0" indent="0">
              <a:lnSpc>
                <a:spcPts val="2550"/>
              </a:lnSpc>
              <a:buNone/>
            </a:pPr>
            <a:r>
              <a:rPr lang="en-US" sz="1600" dirty="0">
                <a:solidFill>
                  <a:srgbClr val="333F70"/>
                </a:solidFill>
                <a:latin typeface="Open Sans" pitchFamily="34" charset="0"/>
                <a:ea typeface="Open Sans" pitchFamily="34" charset="-122"/>
                <a:cs typeface="Open Sans" pitchFamily="34" charset="-120"/>
              </a:rPr>
              <a:t>Yeni kardeşin gelmesiyle çocuğun hayatında roller değişebilir ve bu durum onu güvensiz hissettirebilir.</a:t>
            </a:r>
            <a:endParaRPr lang="en-US" sz="1600" dirty="0"/>
          </a:p>
        </p:txBody>
      </p:sp>
      <p:sp>
        <p:nvSpPr>
          <p:cNvPr id="11" name="Shape 8"/>
          <p:cNvSpPr/>
          <p:nvPr/>
        </p:nvSpPr>
        <p:spPr>
          <a:xfrm>
            <a:off x="711518" y="5931694"/>
            <a:ext cx="7720965" cy="1511737"/>
          </a:xfrm>
          <a:prstGeom prst="roundRect">
            <a:avLst>
              <a:gd name="adj" fmla="val 5648"/>
            </a:avLst>
          </a:prstGeom>
          <a:solidFill>
            <a:srgbClr val="D6F5EE"/>
          </a:solidFill>
          <a:ln w="7620">
            <a:solidFill>
              <a:srgbClr val="BCDBD4"/>
            </a:solidFill>
            <a:prstDash val="solid"/>
          </a:ln>
        </p:spPr>
      </p:sp>
      <p:sp>
        <p:nvSpPr>
          <p:cNvPr id="12" name="Text 9"/>
          <p:cNvSpPr/>
          <p:nvPr/>
        </p:nvSpPr>
        <p:spPr>
          <a:xfrm>
            <a:off x="922377" y="6142553"/>
            <a:ext cx="5155644" cy="317540"/>
          </a:xfrm>
          <a:prstGeom prst="rect">
            <a:avLst/>
          </a:prstGeom>
          <a:noFill/>
          <a:ln/>
        </p:spPr>
        <p:txBody>
          <a:bodyPr wrap="none" lIns="0" tIns="0" rIns="0" bIns="0" rtlCol="0" anchor="t"/>
          <a:lstStyle/>
          <a:p>
            <a:pPr marL="0" indent="0">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Fiziksel ve Duygusal Değişiklikler</a:t>
            </a:r>
            <a:endParaRPr lang="en-US" sz="2000" dirty="0"/>
          </a:p>
        </p:txBody>
      </p:sp>
      <p:sp>
        <p:nvSpPr>
          <p:cNvPr id="13" name="Text 10"/>
          <p:cNvSpPr/>
          <p:nvPr/>
        </p:nvSpPr>
        <p:spPr>
          <a:xfrm>
            <a:off x="922377" y="6582013"/>
            <a:ext cx="7299246" cy="650558"/>
          </a:xfrm>
          <a:prstGeom prst="rect">
            <a:avLst/>
          </a:prstGeom>
          <a:noFill/>
          <a:ln/>
        </p:spPr>
        <p:txBody>
          <a:bodyPr wrap="square" lIns="0" tIns="0" rIns="0" bIns="0" rtlCol="0" anchor="t"/>
          <a:lstStyle/>
          <a:p>
            <a:pPr marL="0" indent="0">
              <a:lnSpc>
                <a:spcPts val="2550"/>
              </a:lnSpc>
              <a:buNone/>
            </a:pPr>
            <a:r>
              <a:rPr lang="en-US" sz="1600" dirty="0">
                <a:solidFill>
                  <a:srgbClr val="333F70"/>
                </a:solidFill>
                <a:latin typeface="Open Sans" pitchFamily="34" charset="0"/>
                <a:ea typeface="Open Sans" pitchFamily="34" charset="-122"/>
                <a:cs typeface="Open Sans" pitchFamily="34" charset="-120"/>
              </a:rPr>
              <a:t>Çocuk, yeni kardeşinin gelişine uyum sağlamakta zorlanabilir ve bu durum fiziksel ve duygusal değişikliklere yol açabilir.</a:t>
            </a:r>
            <a:endParaRPr lang="en-US" sz="1600" dirty="0"/>
          </a:p>
        </p:txBody>
      </p:sp>
      <p:pic>
        <p:nvPicPr>
          <p:cNvPr id="14" name="Picture 2" descr="C:\Users\okang\Masaüstü\ot logo.png"/>
          <p:cNvPicPr>
            <a:picLocks noChangeAspect="1" noChangeArrowheads="1"/>
          </p:cNvPicPr>
          <p:nvPr/>
        </p:nvPicPr>
        <p:blipFill>
          <a:blip r:embed="rId4"/>
          <a:srcRect/>
          <a:stretch>
            <a:fillRect/>
          </a:stretch>
        </p:blipFill>
        <p:spPr bwMode="auto">
          <a:xfrm>
            <a:off x="6839045" y="572229"/>
            <a:ext cx="1992720" cy="14845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431488"/>
            <a:ext cx="10955179" cy="708779"/>
          </a:xfrm>
          <a:prstGeom prst="rect">
            <a:avLst/>
          </a:prstGeom>
          <a:noFill/>
          <a:ln/>
        </p:spPr>
        <p:txBody>
          <a:bodyPr wrap="non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Kardeş Kıskançlığının Belirtileri</a:t>
            </a:r>
            <a:endParaRPr lang="en-US" sz="4450" dirty="0"/>
          </a:p>
        </p:txBody>
      </p:sp>
      <p:sp>
        <p:nvSpPr>
          <p:cNvPr id="3" name="Text 1"/>
          <p:cNvSpPr/>
          <p:nvPr/>
        </p:nvSpPr>
        <p:spPr>
          <a:xfrm>
            <a:off x="793790" y="2593896"/>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Çocukların kardeş kıskançlığı yaşadıklarına dair birkaç işaret vardır. Bu işaretler, çocuğun davranışlarında, duygularında ve iletişiminde gözlemlenebilir.</a:t>
            </a:r>
            <a:endParaRPr lang="en-US" sz="1750" dirty="0"/>
          </a:p>
        </p:txBody>
      </p:sp>
      <p:sp>
        <p:nvSpPr>
          <p:cNvPr id="4" name="Text 2"/>
          <p:cNvSpPr/>
          <p:nvPr/>
        </p:nvSpPr>
        <p:spPr>
          <a:xfrm>
            <a:off x="793790" y="3801666"/>
            <a:ext cx="3741063"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Davranışsal Belirtiler</a:t>
            </a:r>
            <a:endParaRPr lang="en-US" sz="2200" dirty="0"/>
          </a:p>
        </p:txBody>
      </p:sp>
      <p:sp>
        <p:nvSpPr>
          <p:cNvPr id="5" name="Text 3"/>
          <p:cNvSpPr/>
          <p:nvPr/>
        </p:nvSpPr>
        <p:spPr>
          <a:xfrm>
            <a:off x="1156692" y="4382810"/>
            <a:ext cx="3615214"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Ağlama</a:t>
            </a:r>
            <a:endParaRPr lang="en-US" sz="1750" dirty="0"/>
          </a:p>
        </p:txBody>
      </p:sp>
      <p:sp>
        <p:nvSpPr>
          <p:cNvPr id="6" name="Text 4"/>
          <p:cNvSpPr/>
          <p:nvPr/>
        </p:nvSpPr>
        <p:spPr>
          <a:xfrm>
            <a:off x="1156692" y="4825008"/>
            <a:ext cx="3615214"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Saldırganlık</a:t>
            </a:r>
            <a:endParaRPr lang="en-US" sz="1750" dirty="0"/>
          </a:p>
        </p:txBody>
      </p:sp>
      <p:sp>
        <p:nvSpPr>
          <p:cNvPr id="7" name="Text 5"/>
          <p:cNvSpPr/>
          <p:nvPr/>
        </p:nvSpPr>
        <p:spPr>
          <a:xfrm>
            <a:off x="1156692" y="5267206"/>
            <a:ext cx="3615214"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Oyuncak paylaşmayı reddetme</a:t>
            </a:r>
            <a:endParaRPr lang="en-US" sz="1750" dirty="0"/>
          </a:p>
        </p:txBody>
      </p:sp>
      <p:sp>
        <p:nvSpPr>
          <p:cNvPr id="8" name="Text 6"/>
          <p:cNvSpPr/>
          <p:nvPr/>
        </p:nvSpPr>
        <p:spPr>
          <a:xfrm>
            <a:off x="1156692" y="5709404"/>
            <a:ext cx="3615214"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Daha bağımlı davranışlar</a:t>
            </a:r>
            <a:endParaRPr lang="en-US" sz="1750" dirty="0"/>
          </a:p>
        </p:txBody>
      </p:sp>
      <p:sp>
        <p:nvSpPr>
          <p:cNvPr id="9" name="Text 7"/>
          <p:cNvSpPr/>
          <p:nvPr/>
        </p:nvSpPr>
        <p:spPr>
          <a:xfrm>
            <a:off x="5332928" y="3801666"/>
            <a:ext cx="3259098"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Duygusal Belirtiler</a:t>
            </a:r>
            <a:endParaRPr lang="en-US" sz="2200" dirty="0"/>
          </a:p>
        </p:txBody>
      </p:sp>
      <p:sp>
        <p:nvSpPr>
          <p:cNvPr id="10" name="Text 8"/>
          <p:cNvSpPr/>
          <p:nvPr/>
        </p:nvSpPr>
        <p:spPr>
          <a:xfrm>
            <a:off x="5695831" y="4382810"/>
            <a:ext cx="3615214"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Kıskançlık</a:t>
            </a:r>
            <a:endParaRPr lang="en-US" sz="1750" dirty="0"/>
          </a:p>
        </p:txBody>
      </p:sp>
      <p:sp>
        <p:nvSpPr>
          <p:cNvPr id="11" name="Text 9"/>
          <p:cNvSpPr/>
          <p:nvPr/>
        </p:nvSpPr>
        <p:spPr>
          <a:xfrm>
            <a:off x="5695831" y="4825008"/>
            <a:ext cx="3615214"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Öfke</a:t>
            </a:r>
            <a:endParaRPr lang="en-US" sz="1750" dirty="0"/>
          </a:p>
        </p:txBody>
      </p:sp>
      <p:sp>
        <p:nvSpPr>
          <p:cNvPr id="12" name="Text 10"/>
          <p:cNvSpPr/>
          <p:nvPr/>
        </p:nvSpPr>
        <p:spPr>
          <a:xfrm>
            <a:off x="5695831" y="5267206"/>
            <a:ext cx="3615214"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Güvensizlik</a:t>
            </a:r>
            <a:endParaRPr lang="en-US" sz="1750" dirty="0"/>
          </a:p>
        </p:txBody>
      </p:sp>
      <p:sp>
        <p:nvSpPr>
          <p:cNvPr id="13" name="Text 11"/>
          <p:cNvSpPr/>
          <p:nvPr/>
        </p:nvSpPr>
        <p:spPr>
          <a:xfrm>
            <a:off x="5695831" y="5709404"/>
            <a:ext cx="3615214"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Üzüntü</a:t>
            </a:r>
            <a:endParaRPr lang="en-US" sz="1750" dirty="0"/>
          </a:p>
        </p:txBody>
      </p:sp>
      <p:sp>
        <p:nvSpPr>
          <p:cNvPr id="14" name="Text 12"/>
          <p:cNvSpPr/>
          <p:nvPr/>
        </p:nvSpPr>
        <p:spPr>
          <a:xfrm>
            <a:off x="9872067" y="3801666"/>
            <a:ext cx="3386376"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İletişimsel Belirtiler</a:t>
            </a:r>
            <a:endParaRPr lang="en-US" sz="2200" dirty="0"/>
          </a:p>
        </p:txBody>
      </p:sp>
      <p:sp>
        <p:nvSpPr>
          <p:cNvPr id="15" name="Text 13"/>
          <p:cNvSpPr/>
          <p:nvPr/>
        </p:nvSpPr>
        <p:spPr>
          <a:xfrm>
            <a:off x="10234970" y="4382810"/>
            <a:ext cx="3615214"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Kardeşe karşı olumsuz konuşmalar</a:t>
            </a:r>
            <a:endParaRPr lang="en-US" sz="1750" dirty="0"/>
          </a:p>
        </p:txBody>
      </p:sp>
      <p:sp>
        <p:nvSpPr>
          <p:cNvPr id="16" name="Text 14"/>
          <p:cNvSpPr/>
          <p:nvPr/>
        </p:nvSpPr>
        <p:spPr>
          <a:xfrm>
            <a:off x="10234970" y="5187910"/>
            <a:ext cx="3615214"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Ebeveynlere karşı daha fazla ilgi isteme</a:t>
            </a:r>
            <a:endParaRPr lang="en-US" sz="1750" dirty="0"/>
          </a:p>
        </p:txBody>
      </p:sp>
      <p:sp>
        <p:nvSpPr>
          <p:cNvPr id="17" name="Text 15"/>
          <p:cNvSpPr/>
          <p:nvPr/>
        </p:nvSpPr>
        <p:spPr>
          <a:xfrm>
            <a:off x="10234970" y="5993011"/>
            <a:ext cx="3615214"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Kendi ihtiyaçlarını ifade etmekte zorluk çekme</a:t>
            </a:r>
            <a:endParaRPr lang="en-US" sz="1750" dirty="0"/>
          </a:p>
        </p:txBody>
      </p:sp>
      <p:pic>
        <p:nvPicPr>
          <p:cNvPr id="18" name="Picture 2" descr="C:\Users\okang\Masaüstü\ot logo.png"/>
          <p:cNvPicPr>
            <a:picLocks noChangeAspect="1" noChangeArrowheads="1"/>
          </p:cNvPicPr>
          <p:nvPr/>
        </p:nvPicPr>
        <p:blipFill>
          <a:blip r:embed="rId3"/>
          <a:srcRect/>
          <a:stretch>
            <a:fillRect/>
          </a:stretch>
        </p:blipFill>
        <p:spPr bwMode="auto">
          <a:xfrm>
            <a:off x="12637680" y="6745024"/>
            <a:ext cx="1992720" cy="14845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61154" y="519470"/>
            <a:ext cx="13308092" cy="1180624"/>
          </a:xfrm>
          <a:prstGeom prst="rect">
            <a:avLst/>
          </a:prstGeom>
          <a:noFill/>
          <a:ln/>
        </p:spPr>
        <p:txBody>
          <a:bodyPr wrap="square" lIns="0" tIns="0" rIns="0" bIns="0" rtlCol="0" anchor="t"/>
          <a:lstStyle/>
          <a:p>
            <a:pPr marL="0" indent="0">
              <a:lnSpc>
                <a:spcPts val="4600"/>
              </a:lnSpc>
              <a:buNone/>
            </a:pPr>
            <a:r>
              <a:rPr lang="en-US" sz="3700" b="1" dirty="0">
                <a:solidFill>
                  <a:srgbClr val="333F70"/>
                </a:solidFill>
                <a:latin typeface="Unbounded Bold" pitchFamily="34" charset="0"/>
                <a:ea typeface="Unbounded Bold" pitchFamily="34" charset="-122"/>
                <a:cs typeface="Unbounded Bold" pitchFamily="34" charset="-120"/>
              </a:rPr>
              <a:t>Kardeş Kıskançlığıyla Başa Çıkma Yöntemleri</a:t>
            </a:r>
            <a:endParaRPr lang="en-US" sz="3700" dirty="0"/>
          </a:p>
        </p:txBody>
      </p:sp>
      <p:sp>
        <p:nvSpPr>
          <p:cNvPr id="3" name="Text 1"/>
          <p:cNvSpPr/>
          <p:nvPr/>
        </p:nvSpPr>
        <p:spPr>
          <a:xfrm>
            <a:off x="661154" y="2077879"/>
            <a:ext cx="13308092" cy="604599"/>
          </a:xfrm>
          <a:prstGeom prst="rect">
            <a:avLst/>
          </a:prstGeom>
          <a:noFill/>
          <a:ln/>
        </p:spPr>
        <p:txBody>
          <a:bodyPr wrap="square" lIns="0" tIns="0" rIns="0" bIns="0" rtlCol="0" anchor="t"/>
          <a:lstStyle/>
          <a:p>
            <a:pPr marL="0" indent="0">
              <a:lnSpc>
                <a:spcPts val="2350"/>
              </a:lnSpc>
              <a:buNone/>
            </a:pPr>
            <a:r>
              <a:rPr lang="en-US" sz="1450" dirty="0">
                <a:solidFill>
                  <a:srgbClr val="333F70"/>
                </a:solidFill>
                <a:latin typeface="Open Sans" pitchFamily="34" charset="0"/>
                <a:ea typeface="Open Sans" pitchFamily="34" charset="-122"/>
                <a:cs typeface="Open Sans" pitchFamily="34" charset="-120"/>
              </a:rPr>
              <a:t>Çocukların kardeş kıskançlığıyla başa çıkmalarına yardımcı olmak için çeşitli stratejiler kullanılabilir. Bu stratejiler, çocuğun duygularını anlamak, ona ilgi göstermek ve yeni kardeşle uyum sağlamasını desteklemek amacıyla uygulanabilir.</a:t>
            </a:r>
            <a:endParaRPr lang="en-US" sz="1450" dirty="0"/>
          </a:p>
        </p:txBody>
      </p:sp>
      <p:sp>
        <p:nvSpPr>
          <p:cNvPr id="4" name="Shape 2"/>
          <p:cNvSpPr/>
          <p:nvPr/>
        </p:nvSpPr>
        <p:spPr>
          <a:xfrm>
            <a:off x="7303770" y="2894886"/>
            <a:ext cx="22860" cy="4817626"/>
          </a:xfrm>
          <a:prstGeom prst="roundRect">
            <a:avLst>
              <a:gd name="adj" fmla="val 347080"/>
            </a:avLst>
          </a:prstGeom>
          <a:solidFill>
            <a:srgbClr val="BCDBD4"/>
          </a:solidFill>
          <a:ln/>
        </p:spPr>
      </p:sp>
      <p:sp>
        <p:nvSpPr>
          <p:cNvPr id="5" name="Shape 3"/>
          <p:cNvSpPr/>
          <p:nvPr/>
        </p:nvSpPr>
        <p:spPr>
          <a:xfrm>
            <a:off x="6464439" y="3308271"/>
            <a:ext cx="661154" cy="22860"/>
          </a:xfrm>
          <a:prstGeom prst="roundRect">
            <a:avLst>
              <a:gd name="adj" fmla="val 347080"/>
            </a:avLst>
          </a:prstGeom>
          <a:solidFill>
            <a:srgbClr val="BCDBD4"/>
          </a:solidFill>
          <a:ln/>
        </p:spPr>
      </p:sp>
      <p:sp>
        <p:nvSpPr>
          <p:cNvPr id="6" name="Shape 4"/>
          <p:cNvSpPr/>
          <p:nvPr/>
        </p:nvSpPr>
        <p:spPr>
          <a:xfrm>
            <a:off x="7102733" y="3107293"/>
            <a:ext cx="424934" cy="424934"/>
          </a:xfrm>
          <a:prstGeom prst="roundRect">
            <a:avLst>
              <a:gd name="adj" fmla="val 18672"/>
            </a:avLst>
          </a:prstGeom>
          <a:solidFill>
            <a:srgbClr val="D6F5EE"/>
          </a:solidFill>
          <a:ln w="7620">
            <a:solidFill>
              <a:srgbClr val="BCDBD4"/>
            </a:solidFill>
            <a:prstDash val="solid"/>
          </a:ln>
        </p:spPr>
      </p:sp>
      <p:sp>
        <p:nvSpPr>
          <p:cNvPr id="7" name="Text 5"/>
          <p:cNvSpPr/>
          <p:nvPr/>
        </p:nvSpPr>
        <p:spPr>
          <a:xfrm>
            <a:off x="7241441" y="3178016"/>
            <a:ext cx="147399" cy="283369"/>
          </a:xfrm>
          <a:prstGeom prst="rect">
            <a:avLst/>
          </a:prstGeom>
          <a:noFill/>
          <a:ln/>
        </p:spPr>
        <p:txBody>
          <a:bodyPr wrap="none" lIns="0" tIns="0" rIns="0" bIns="0" rtlCol="0" anchor="t"/>
          <a:lstStyle/>
          <a:p>
            <a:pPr marL="0" indent="0" algn="ctr">
              <a:lnSpc>
                <a:spcPts val="2200"/>
              </a:lnSpc>
              <a:buNone/>
            </a:pPr>
            <a:r>
              <a:rPr lang="en-US" sz="2200" b="1" dirty="0">
                <a:solidFill>
                  <a:srgbClr val="333F70"/>
                </a:solidFill>
                <a:latin typeface="Unbounded Bold" pitchFamily="34" charset="0"/>
                <a:ea typeface="Unbounded Bold" pitchFamily="34" charset="-122"/>
                <a:cs typeface="Unbounded Bold" pitchFamily="34" charset="-120"/>
              </a:rPr>
              <a:t>1</a:t>
            </a:r>
            <a:endParaRPr lang="en-US" sz="2200" dirty="0"/>
          </a:p>
        </p:txBody>
      </p:sp>
      <p:sp>
        <p:nvSpPr>
          <p:cNvPr id="8" name="Text 6"/>
          <p:cNvSpPr/>
          <p:nvPr/>
        </p:nvSpPr>
        <p:spPr>
          <a:xfrm>
            <a:off x="3201591" y="3083719"/>
            <a:ext cx="3074670" cy="295037"/>
          </a:xfrm>
          <a:prstGeom prst="rect">
            <a:avLst/>
          </a:prstGeom>
          <a:noFill/>
          <a:ln/>
        </p:spPr>
        <p:txBody>
          <a:bodyPr wrap="none" lIns="0" tIns="0" rIns="0" bIns="0" rtlCol="0" anchor="t"/>
          <a:lstStyle/>
          <a:p>
            <a:pPr marL="0" indent="0" algn="r">
              <a:lnSpc>
                <a:spcPts val="2300"/>
              </a:lnSpc>
              <a:buNone/>
            </a:pPr>
            <a:r>
              <a:rPr lang="en-US" sz="1850" b="1" dirty="0">
                <a:solidFill>
                  <a:srgbClr val="333F70"/>
                </a:solidFill>
                <a:latin typeface="Unbounded Bold" pitchFamily="34" charset="0"/>
                <a:ea typeface="Unbounded Bold" pitchFamily="34" charset="-122"/>
                <a:cs typeface="Unbounded Bold" pitchFamily="34" charset="-120"/>
              </a:rPr>
              <a:t>Duygularını Anlamak</a:t>
            </a:r>
            <a:endParaRPr lang="en-US" sz="1850" dirty="0"/>
          </a:p>
        </p:txBody>
      </p:sp>
      <p:sp>
        <p:nvSpPr>
          <p:cNvPr id="9" name="Text 7"/>
          <p:cNvSpPr/>
          <p:nvPr/>
        </p:nvSpPr>
        <p:spPr>
          <a:xfrm>
            <a:off x="661154" y="3491984"/>
            <a:ext cx="5615107" cy="1209199"/>
          </a:xfrm>
          <a:prstGeom prst="rect">
            <a:avLst/>
          </a:prstGeom>
          <a:noFill/>
          <a:ln/>
        </p:spPr>
        <p:txBody>
          <a:bodyPr wrap="square" lIns="0" tIns="0" rIns="0" bIns="0" rtlCol="0" anchor="t"/>
          <a:lstStyle/>
          <a:p>
            <a:pPr marL="0" indent="0" algn="r">
              <a:lnSpc>
                <a:spcPts val="2350"/>
              </a:lnSpc>
              <a:buNone/>
            </a:pPr>
            <a:r>
              <a:rPr lang="en-US" sz="1450" dirty="0">
                <a:solidFill>
                  <a:srgbClr val="333F70"/>
                </a:solidFill>
                <a:latin typeface="Open Sans" pitchFamily="34" charset="0"/>
                <a:ea typeface="Open Sans" pitchFamily="34" charset="-122"/>
                <a:cs typeface="Open Sans" pitchFamily="34" charset="-120"/>
              </a:rPr>
              <a:t>Çocuğun duygularını kabul edin ve ona ilgi gösterin. Onu dinleyin ve hislerini anlamaya çalışın. "Kızgın olduğunu biliyorum. Yeni bebeğimizle çok fazla ilgilendiğimi düşünüyorsun, değil mi?" gibi sözler kullanın.</a:t>
            </a:r>
            <a:endParaRPr lang="en-US" sz="1450" dirty="0"/>
          </a:p>
        </p:txBody>
      </p:sp>
      <p:sp>
        <p:nvSpPr>
          <p:cNvPr id="10" name="Shape 8"/>
          <p:cNvSpPr/>
          <p:nvPr/>
        </p:nvSpPr>
        <p:spPr>
          <a:xfrm>
            <a:off x="7504807" y="4252674"/>
            <a:ext cx="661154" cy="22860"/>
          </a:xfrm>
          <a:prstGeom prst="roundRect">
            <a:avLst>
              <a:gd name="adj" fmla="val 347080"/>
            </a:avLst>
          </a:prstGeom>
          <a:solidFill>
            <a:srgbClr val="BCDBD4"/>
          </a:solidFill>
          <a:ln/>
        </p:spPr>
      </p:sp>
      <p:sp>
        <p:nvSpPr>
          <p:cNvPr id="11" name="Shape 9"/>
          <p:cNvSpPr/>
          <p:nvPr/>
        </p:nvSpPr>
        <p:spPr>
          <a:xfrm>
            <a:off x="7102733" y="4051697"/>
            <a:ext cx="424934" cy="424934"/>
          </a:xfrm>
          <a:prstGeom prst="roundRect">
            <a:avLst>
              <a:gd name="adj" fmla="val 18672"/>
            </a:avLst>
          </a:prstGeom>
          <a:solidFill>
            <a:srgbClr val="D6F5EE"/>
          </a:solidFill>
          <a:ln w="7620">
            <a:solidFill>
              <a:srgbClr val="BCDBD4"/>
            </a:solidFill>
            <a:prstDash val="solid"/>
          </a:ln>
        </p:spPr>
      </p:sp>
      <p:sp>
        <p:nvSpPr>
          <p:cNvPr id="12" name="Text 10"/>
          <p:cNvSpPr/>
          <p:nvPr/>
        </p:nvSpPr>
        <p:spPr>
          <a:xfrm>
            <a:off x="7196911" y="4122420"/>
            <a:ext cx="236577" cy="283369"/>
          </a:xfrm>
          <a:prstGeom prst="rect">
            <a:avLst/>
          </a:prstGeom>
          <a:noFill/>
          <a:ln/>
        </p:spPr>
        <p:txBody>
          <a:bodyPr wrap="none" lIns="0" tIns="0" rIns="0" bIns="0" rtlCol="0" anchor="t"/>
          <a:lstStyle/>
          <a:p>
            <a:pPr marL="0" indent="0" algn="ctr">
              <a:lnSpc>
                <a:spcPts val="2200"/>
              </a:lnSpc>
              <a:buNone/>
            </a:pPr>
            <a:r>
              <a:rPr lang="en-US" sz="2200" b="1" dirty="0">
                <a:solidFill>
                  <a:srgbClr val="333F70"/>
                </a:solidFill>
                <a:latin typeface="Unbounded Bold" pitchFamily="34" charset="0"/>
                <a:ea typeface="Unbounded Bold" pitchFamily="34" charset="-122"/>
                <a:cs typeface="Unbounded Bold" pitchFamily="34" charset="-120"/>
              </a:rPr>
              <a:t>2</a:t>
            </a:r>
            <a:endParaRPr lang="en-US" sz="2200" dirty="0"/>
          </a:p>
        </p:txBody>
      </p:sp>
      <p:sp>
        <p:nvSpPr>
          <p:cNvPr id="13" name="Text 11"/>
          <p:cNvSpPr/>
          <p:nvPr/>
        </p:nvSpPr>
        <p:spPr>
          <a:xfrm>
            <a:off x="8354139" y="4028123"/>
            <a:ext cx="5054560" cy="295037"/>
          </a:xfrm>
          <a:prstGeom prst="rect">
            <a:avLst/>
          </a:prstGeom>
          <a:noFill/>
          <a:ln/>
        </p:spPr>
        <p:txBody>
          <a:bodyPr wrap="none" lIns="0" tIns="0" rIns="0" bIns="0" rtlCol="0" anchor="t"/>
          <a:lstStyle/>
          <a:p>
            <a:pPr marL="0" indent="0" algn="l">
              <a:lnSpc>
                <a:spcPts val="2300"/>
              </a:lnSpc>
              <a:buNone/>
            </a:pPr>
            <a:r>
              <a:rPr lang="en-US" sz="1850" b="1" dirty="0">
                <a:solidFill>
                  <a:srgbClr val="333F70"/>
                </a:solidFill>
                <a:latin typeface="Unbounded Bold" pitchFamily="34" charset="0"/>
                <a:ea typeface="Unbounded Bold" pitchFamily="34" charset="-122"/>
                <a:cs typeface="Unbounded Bold" pitchFamily="34" charset="-120"/>
              </a:rPr>
              <a:t>Pozitif Davranışları Ödüllendirmek</a:t>
            </a:r>
            <a:endParaRPr lang="en-US" sz="1850" dirty="0"/>
          </a:p>
        </p:txBody>
      </p:sp>
      <p:sp>
        <p:nvSpPr>
          <p:cNvPr id="14" name="Text 12"/>
          <p:cNvSpPr/>
          <p:nvPr/>
        </p:nvSpPr>
        <p:spPr>
          <a:xfrm>
            <a:off x="8354139" y="4436388"/>
            <a:ext cx="5615107" cy="906899"/>
          </a:xfrm>
          <a:prstGeom prst="rect">
            <a:avLst/>
          </a:prstGeom>
          <a:noFill/>
          <a:ln/>
        </p:spPr>
        <p:txBody>
          <a:bodyPr wrap="square" lIns="0" tIns="0" rIns="0" bIns="0" rtlCol="0" anchor="t"/>
          <a:lstStyle/>
          <a:p>
            <a:pPr marL="0" indent="0" algn="l">
              <a:lnSpc>
                <a:spcPts val="2350"/>
              </a:lnSpc>
              <a:buNone/>
            </a:pPr>
            <a:r>
              <a:rPr lang="en-US" sz="1450" dirty="0">
                <a:solidFill>
                  <a:srgbClr val="333F70"/>
                </a:solidFill>
                <a:latin typeface="Open Sans" pitchFamily="34" charset="0"/>
                <a:ea typeface="Open Sans" pitchFamily="34" charset="-122"/>
                <a:cs typeface="Open Sans" pitchFamily="34" charset="-120"/>
              </a:rPr>
              <a:t>Çocuk kardeşine karşı olumlu davranışlar sergilediğinde onu övün ve ödüllendirin. "Kardeşine oyuncaklarını paylaştığın için çok mutlu oldum" gibi ifadeler kullanın.</a:t>
            </a:r>
            <a:endParaRPr lang="en-US" sz="1450" dirty="0"/>
          </a:p>
        </p:txBody>
      </p:sp>
      <p:sp>
        <p:nvSpPr>
          <p:cNvPr id="15" name="Shape 13"/>
          <p:cNvSpPr/>
          <p:nvPr/>
        </p:nvSpPr>
        <p:spPr>
          <a:xfrm>
            <a:off x="6464439" y="5492234"/>
            <a:ext cx="661154" cy="22860"/>
          </a:xfrm>
          <a:prstGeom prst="roundRect">
            <a:avLst>
              <a:gd name="adj" fmla="val 347080"/>
            </a:avLst>
          </a:prstGeom>
          <a:solidFill>
            <a:srgbClr val="BCDBD4"/>
          </a:solidFill>
          <a:ln/>
        </p:spPr>
      </p:sp>
      <p:sp>
        <p:nvSpPr>
          <p:cNvPr id="16" name="Shape 14"/>
          <p:cNvSpPr/>
          <p:nvPr/>
        </p:nvSpPr>
        <p:spPr>
          <a:xfrm>
            <a:off x="7102733" y="5291257"/>
            <a:ext cx="424934" cy="424934"/>
          </a:xfrm>
          <a:prstGeom prst="roundRect">
            <a:avLst>
              <a:gd name="adj" fmla="val 18672"/>
            </a:avLst>
          </a:prstGeom>
          <a:solidFill>
            <a:srgbClr val="D6F5EE"/>
          </a:solidFill>
          <a:ln w="7620">
            <a:solidFill>
              <a:srgbClr val="BCDBD4"/>
            </a:solidFill>
            <a:prstDash val="solid"/>
          </a:ln>
        </p:spPr>
      </p:sp>
      <p:sp>
        <p:nvSpPr>
          <p:cNvPr id="17" name="Text 15"/>
          <p:cNvSpPr/>
          <p:nvPr/>
        </p:nvSpPr>
        <p:spPr>
          <a:xfrm>
            <a:off x="7196316" y="5361980"/>
            <a:ext cx="237649" cy="283369"/>
          </a:xfrm>
          <a:prstGeom prst="rect">
            <a:avLst/>
          </a:prstGeom>
          <a:noFill/>
          <a:ln/>
        </p:spPr>
        <p:txBody>
          <a:bodyPr wrap="none" lIns="0" tIns="0" rIns="0" bIns="0" rtlCol="0" anchor="t"/>
          <a:lstStyle/>
          <a:p>
            <a:pPr marL="0" indent="0" algn="ctr">
              <a:lnSpc>
                <a:spcPts val="2200"/>
              </a:lnSpc>
              <a:buNone/>
            </a:pPr>
            <a:r>
              <a:rPr lang="en-US" sz="2200" b="1" dirty="0">
                <a:solidFill>
                  <a:srgbClr val="333F70"/>
                </a:solidFill>
                <a:latin typeface="Unbounded Bold" pitchFamily="34" charset="0"/>
                <a:ea typeface="Unbounded Bold" pitchFamily="34" charset="-122"/>
                <a:cs typeface="Unbounded Bold" pitchFamily="34" charset="-120"/>
              </a:rPr>
              <a:t>3</a:t>
            </a:r>
            <a:endParaRPr lang="en-US" sz="2200" dirty="0"/>
          </a:p>
        </p:txBody>
      </p:sp>
      <p:sp>
        <p:nvSpPr>
          <p:cNvPr id="18" name="Text 16"/>
          <p:cNvSpPr/>
          <p:nvPr/>
        </p:nvSpPr>
        <p:spPr>
          <a:xfrm>
            <a:off x="2384822" y="5267682"/>
            <a:ext cx="3891439" cy="295037"/>
          </a:xfrm>
          <a:prstGeom prst="rect">
            <a:avLst/>
          </a:prstGeom>
          <a:noFill/>
          <a:ln/>
        </p:spPr>
        <p:txBody>
          <a:bodyPr wrap="none" lIns="0" tIns="0" rIns="0" bIns="0" rtlCol="0" anchor="t"/>
          <a:lstStyle/>
          <a:p>
            <a:pPr marL="0" indent="0" algn="r">
              <a:lnSpc>
                <a:spcPts val="2300"/>
              </a:lnSpc>
              <a:buNone/>
            </a:pPr>
            <a:r>
              <a:rPr lang="en-US" sz="1850" b="1" dirty="0">
                <a:solidFill>
                  <a:srgbClr val="333F70"/>
                </a:solidFill>
                <a:latin typeface="Unbounded Bold" pitchFamily="34" charset="0"/>
                <a:ea typeface="Unbounded Bold" pitchFamily="34" charset="-122"/>
                <a:cs typeface="Unbounded Bold" pitchFamily="34" charset="-120"/>
              </a:rPr>
              <a:t>Kardeşle Zaman Geçirmek</a:t>
            </a:r>
            <a:endParaRPr lang="en-US" sz="1850" dirty="0"/>
          </a:p>
        </p:txBody>
      </p:sp>
      <p:sp>
        <p:nvSpPr>
          <p:cNvPr id="19" name="Text 17"/>
          <p:cNvSpPr/>
          <p:nvPr/>
        </p:nvSpPr>
        <p:spPr>
          <a:xfrm>
            <a:off x="661154" y="5675948"/>
            <a:ext cx="5615107" cy="906899"/>
          </a:xfrm>
          <a:prstGeom prst="rect">
            <a:avLst/>
          </a:prstGeom>
          <a:noFill/>
          <a:ln/>
        </p:spPr>
        <p:txBody>
          <a:bodyPr wrap="square" lIns="0" tIns="0" rIns="0" bIns="0" rtlCol="0" anchor="t"/>
          <a:lstStyle/>
          <a:p>
            <a:pPr marL="0" indent="0" algn="r">
              <a:lnSpc>
                <a:spcPts val="2350"/>
              </a:lnSpc>
              <a:buNone/>
            </a:pPr>
            <a:r>
              <a:rPr lang="en-US" sz="1450" dirty="0">
                <a:solidFill>
                  <a:srgbClr val="333F70"/>
                </a:solidFill>
                <a:latin typeface="Open Sans" pitchFamily="34" charset="0"/>
                <a:ea typeface="Open Sans" pitchFamily="34" charset="-122"/>
                <a:cs typeface="Open Sans" pitchFamily="34" charset="-120"/>
              </a:rPr>
              <a:t>Çocuk ve yeni kardeşinin birlikte geçirdiği zamanı düzenleyin. Onların birlikte oynamalarını ve birbirlerini tanımalarını sağlayın.</a:t>
            </a:r>
            <a:endParaRPr lang="en-US" sz="1450" dirty="0"/>
          </a:p>
        </p:txBody>
      </p:sp>
      <p:sp>
        <p:nvSpPr>
          <p:cNvPr id="20" name="Shape 18"/>
          <p:cNvSpPr/>
          <p:nvPr/>
        </p:nvSpPr>
        <p:spPr>
          <a:xfrm>
            <a:off x="7504807" y="6433066"/>
            <a:ext cx="661154" cy="22860"/>
          </a:xfrm>
          <a:prstGeom prst="roundRect">
            <a:avLst>
              <a:gd name="adj" fmla="val 347080"/>
            </a:avLst>
          </a:prstGeom>
          <a:solidFill>
            <a:srgbClr val="BCDBD4"/>
          </a:solidFill>
          <a:ln/>
        </p:spPr>
      </p:sp>
      <p:sp>
        <p:nvSpPr>
          <p:cNvPr id="21" name="Shape 19"/>
          <p:cNvSpPr/>
          <p:nvPr/>
        </p:nvSpPr>
        <p:spPr>
          <a:xfrm>
            <a:off x="7102733" y="6232088"/>
            <a:ext cx="424934" cy="424934"/>
          </a:xfrm>
          <a:prstGeom prst="roundRect">
            <a:avLst>
              <a:gd name="adj" fmla="val 18672"/>
            </a:avLst>
          </a:prstGeom>
          <a:solidFill>
            <a:srgbClr val="D6F5EE"/>
          </a:solidFill>
          <a:ln w="7620">
            <a:solidFill>
              <a:srgbClr val="BCDBD4"/>
            </a:solidFill>
            <a:prstDash val="solid"/>
          </a:ln>
        </p:spPr>
      </p:sp>
      <p:sp>
        <p:nvSpPr>
          <p:cNvPr id="22" name="Text 20"/>
          <p:cNvSpPr/>
          <p:nvPr/>
        </p:nvSpPr>
        <p:spPr>
          <a:xfrm>
            <a:off x="7193220" y="6302812"/>
            <a:ext cx="243959" cy="283369"/>
          </a:xfrm>
          <a:prstGeom prst="rect">
            <a:avLst/>
          </a:prstGeom>
          <a:noFill/>
          <a:ln/>
        </p:spPr>
        <p:txBody>
          <a:bodyPr wrap="none" lIns="0" tIns="0" rIns="0" bIns="0" rtlCol="0" anchor="t"/>
          <a:lstStyle/>
          <a:p>
            <a:pPr marL="0" indent="0" algn="ctr">
              <a:lnSpc>
                <a:spcPts val="2200"/>
              </a:lnSpc>
              <a:buNone/>
            </a:pPr>
            <a:r>
              <a:rPr lang="en-US" sz="2200" b="1" dirty="0">
                <a:solidFill>
                  <a:srgbClr val="333F70"/>
                </a:solidFill>
                <a:latin typeface="Unbounded Bold" pitchFamily="34" charset="0"/>
                <a:ea typeface="Unbounded Bold" pitchFamily="34" charset="-122"/>
                <a:cs typeface="Unbounded Bold" pitchFamily="34" charset="-120"/>
              </a:rPr>
              <a:t>4</a:t>
            </a:r>
            <a:endParaRPr lang="en-US" sz="2200" dirty="0"/>
          </a:p>
        </p:txBody>
      </p:sp>
      <p:sp>
        <p:nvSpPr>
          <p:cNvPr id="23" name="Text 21"/>
          <p:cNvSpPr/>
          <p:nvPr/>
        </p:nvSpPr>
        <p:spPr>
          <a:xfrm>
            <a:off x="8354139" y="6208514"/>
            <a:ext cx="3046571" cy="295037"/>
          </a:xfrm>
          <a:prstGeom prst="rect">
            <a:avLst/>
          </a:prstGeom>
          <a:noFill/>
          <a:ln/>
        </p:spPr>
        <p:txBody>
          <a:bodyPr wrap="none" lIns="0" tIns="0" rIns="0" bIns="0" rtlCol="0" anchor="t"/>
          <a:lstStyle/>
          <a:p>
            <a:pPr marL="0" indent="0" algn="l">
              <a:lnSpc>
                <a:spcPts val="2300"/>
              </a:lnSpc>
              <a:buNone/>
            </a:pPr>
            <a:r>
              <a:rPr lang="en-US" sz="1850" b="1" dirty="0">
                <a:solidFill>
                  <a:srgbClr val="333F70"/>
                </a:solidFill>
                <a:latin typeface="Unbounded Bold" pitchFamily="34" charset="0"/>
                <a:ea typeface="Unbounded Bold" pitchFamily="34" charset="-122"/>
                <a:cs typeface="Unbounded Bold" pitchFamily="34" charset="-120"/>
              </a:rPr>
              <a:t>Özel Zaman Ayırmak</a:t>
            </a:r>
            <a:endParaRPr lang="en-US" sz="1850" dirty="0"/>
          </a:p>
        </p:txBody>
      </p:sp>
      <p:sp>
        <p:nvSpPr>
          <p:cNvPr id="24" name="Text 22"/>
          <p:cNvSpPr/>
          <p:nvPr/>
        </p:nvSpPr>
        <p:spPr>
          <a:xfrm>
            <a:off x="8354139" y="6616779"/>
            <a:ext cx="5615107" cy="906899"/>
          </a:xfrm>
          <a:prstGeom prst="rect">
            <a:avLst/>
          </a:prstGeom>
          <a:noFill/>
          <a:ln/>
        </p:spPr>
        <p:txBody>
          <a:bodyPr wrap="square" lIns="0" tIns="0" rIns="0" bIns="0" rtlCol="0" anchor="t"/>
          <a:lstStyle/>
          <a:p>
            <a:pPr marL="0" indent="0" algn="l">
              <a:lnSpc>
                <a:spcPts val="2350"/>
              </a:lnSpc>
              <a:buNone/>
            </a:pPr>
            <a:r>
              <a:rPr lang="en-US" sz="1450" dirty="0">
                <a:solidFill>
                  <a:srgbClr val="333F70"/>
                </a:solidFill>
                <a:latin typeface="Open Sans" pitchFamily="34" charset="0"/>
                <a:ea typeface="Open Sans" pitchFamily="34" charset="-122"/>
                <a:cs typeface="Open Sans" pitchFamily="34" charset="-120"/>
              </a:rPr>
              <a:t>Çocuğa, kardeşinin olmadığı zamanlarda özel ilgi gösterin. Onunla oyun oynayın, hikaye okuyun veya birlikte zaman geçirin.</a:t>
            </a:r>
            <a:endParaRPr lang="en-US" sz="1450" dirty="0"/>
          </a:p>
        </p:txBody>
      </p:sp>
      <p:pic>
        <p:nvPicPr>
          <p:cNvPr id="25" name="Picture 2" descr="C:\Users\okang\Masaüstü\ot logo.png"/>
          <p:cNvPicPr>
            <a:picLocks noChangeAspect="1" noChangeArrowheads="1"/>
          </p:cNvPicPr>
          <p:nvPr/>
        </p:nvPicPr>
        <p:blipFill>
          <a:blip r:embed="rId3"/>
          <a:srcRect/>
          <a:stretch>
            <a:fillRect/>
          </a:stretch>
        </p:blipFill>
        <p:spPr bwMode="auto">
          <a:xfrm>
            <a:off x="13007070" y="7199206"/>
            <a:ext cx="1378003" cy="10266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8899" y="566499"/>
            <a:ext cx="5632490" cy="641866"/>
          </a:xfrm>
          <a:prstGeom prst="rect">
            <a:avLst/>
          </a:prstGeom>
          <a:noFill/>
          <a:ln/>
        </p:spPr>
        <p:txBody>
          <a:bodyPr wrap="none" lIns="0" tIns="0" rIns="0" bIns="0" rtlCol="0" anchor="t"/>
          <a:lstStyle/>
          <a:p>
            <a:pPr marL="0" indent="0">
              <a:lnSpc>
                <a:spcPts val="5050"/>
              </a:lnSpc>
              <a:buNone/>
            </a:pPr>
            <a:r>
              <a:rPr lang="en-US" sz="4000" b="1" dirty="0">
                <a:solidFill>
                  <a:srgbClr val="333F70"/>
                </a:solidFill>
                <a:latin typeface="Unbounded Bold" pitchFamily="34" charset="0"/>
                <a:ea typeface="Unbounded Bold" pitchFamily="34" charset="-122"/>
                <a:cs typeface="Unbounded Bold" pitchFamily="34" charset="-120"/>
              </a:rPr>
              <a:t>Ebeveynlerin Rolü</a:t>
            </a:r>
            <a:endParaRPr lang="en-US" sz="4000" dirty="0"/>
          </a:p>
        </p:txBody>
      </p:sp>
      <p:sp>
        <p:nvSpPr>
          <p:cNvPr id="4" name="Text 1"/>
          <p:cNvSpPr/>
          <p:nvPr/>
        </p:nvSpPr>
        <p:spPr>
          <a:xfrm>
            <a:off x="718899" y="1516380"/>
            <a:ext cx="7706201" cy="985837"/>
          </a:xfrm>
          <a:prstGeom prst="rect">
            <a:avLst/>
          </a:prstGeom>
          <a:noFill/>
          <a:ln/>
        </p:spPr>
        <p:txBody>
          <a:bodyPr wrap="square" lIns="0" tIns="0" rIns="0" bIns="0" rtlCol="0" anchor="t"/>
          <a:lstStyle/>
          <a:p>
            <a:pPr marL="0" indent="0">
              <a:lnSpc>
                <a:spcPts val="2550"/>
              </a:lnSpc>
              <a:buNone/>
            </a:pPr>
            <a:r>
              <a:rPr lang="en-US" sz="1600" dirty="0">
                <a:solidFill>
                  <a:srgbClr val="333F70"/>
                </a:solidFill>
                <a:latin typeface="Open Sans" pitchFamily="34" charset="0"/>
                <a:ea typeface="Open Sans" pitchFamily="34" charset="-122"/>
                <a:cs typeface="Open Sans" pitchFamily="34" charset="-120"/>
              </a:rPr>
              <a:t>Ebeveynlerin, çocuklarının kardeş kıskançlığıyla başa çıkmalarına yardımcı olmakta önemli bir rolü vardır. Onlar, çocuğun duygularını anlamak, ona destek olmak ve olumlu bir aile ortamı yaratmak için çaba göstermelidir.</a:t>
            </a:r>
            <a:endParaRPr lang="en-US" sz="1600" dirty="0"/>
          </a:p>
        </p:txBody>
      </p:sp>
      <p:pic>
        <p:nvPicPr>
          <p:cNvPr id="5" name="Image 1" descr="preencoded.png"/>
          <p:cNvPicPr>
            <a:picLocks noChangeAspect="1"/>
          </p:cNvPicPr>
          <p:nvPr/>
        </p:nvPicPr>
        <p:blipFill>
          <a:blip r:embed="rId4"/>
          <a:stretch>
            <a:fillRect/>
          </a:stretch>
        </p:blipFill>
        <p:spPr>
          <a:xfrm>
            <a:off x="718899" y="2733199"/>
            <a:ext cx="1027033" cy="1643301"/>
          </a:xfrm>
          <a:prstGeom prst="rect">
            <a:avLst/>
          </a:prstGeom>
        </p:spPr>
      </p:pic>
      <p:sp>
        <p:nvSpPr>
          <p:cNvPr id="6" name="Text 2"/>
          <p:cNvSpPr/>
          <p:nvPr/>
        </p:nvSpPr>
        <p:spPr>
          <a:xfrm>
            <a:off x="2053947" y="2938582"/>
            <a:ext cx="2845594" cy="320992"/>
          </a:xfrm>
          <a:prstGeom prst="rect">
            <a:avLst/>
          </a:prstGeom>
          <a:noFill/>
          <a:ln/>
        </p:spPr>
        <p:txBody>
          <a:bodyPr wrap="none" lIns="0" tIns="0" rIns="0" bIns="0" rtlCol="0" anchor="t"/>
          <a:lstStyle/>
          <a:p>
            <a:pPr marL="0" indent="0" algn="l">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Destek ve Anlayış</a:t>
            </a:r>
            <a:endParaRPr lang="en-US" sz="2000" dirty="0"/>
          </a:p>
        </p:txBody>
      </p:sp>
      <p:sp>
        <p:nvSpPr>
          <p:cNvPr id="7" name="Text 3"/>
          <p:cNvSpPr/>
          <p:nvPr/>
        </p:nvSpPr>
        <p:spPr>
          <a:xfrm>
            <a:off x="2053947" y="3382804"/>
            <a:ext cx="6371153" cy="328613"/>
          </a:xfrm>
          <a:prstGeom prst="rect">
            <a:avLst/>
          </a:prstGeom>
          <a:noFill/>
          <a:ln/>
        </p:spPr>
        <p:txBody>
          <a:bodyPr wrap="none" lIns="0" tIns="0" rIns="0" bIns="0" rtlCol="0" anchor="t"/>
          <a:lstStyle/>
          <a:p>
            <a:pPr marL="0" indent="0" algn="l">
              <a:lnSpc>
                <a:spcPts val="2550"/>
              </a:lnSpc>
              <a:buNone/>
            </a:pPr>
            <a:r>
              <a:rPr lang="en-US" sz="1600" dirty="0">
                <a:solidFill>
                  <a:srgbClr val="333F70"/>
                </a:solidFill>
                <a:latin typeface="Open Sans" pitchFamily="34" charset="0"/>
                <a:ea typeface="Open Sans" pitchFamily="34" charset="-122"/>
                <a:cs typeface="Open Sans" pitchFamily="34" charset="-120"/>
              </a:rPr>
              <a:t>Çocuğun duygularını kabul edin, onu dinleyin ve destekleyin.</a:t>
            </a:r>
            <a:endParaRPr lang="en-US" sz="1600" dirty="0"/>
          </a:p>
        </p:txBody>
      </p:sp>
      <p:pic>
        <p:nvPicPr>
          <p:cNvPr id="8" name="Image 2" descr="preencoded.png"/>
          <p:cNvPicPr>
            <a:picLocks noChangeAspect="1"/>
          </p:cNvPicPr>
          <p:nvPr/>
        </p:nvPicPr>
        <p:blipFill>
          <a:blip r:embed="rId5"/>
          <a:stretch>
            <a:fillRect/>
          </a:stretch>
        </p:blipFill>
        <p:spPr>
          <a:xfrm>
            <a:off x="718899" y="4376499"/>
            <a:ext cx="1027033" cy="1643301"/>
          </a:xfrm>
          <a:prstGeom prst="rect">
            <a:avLst/>
          </a:prstGeom>
        </p:spPr>
      </p:pic>
      <p:sp>
        <p:nvSpPr>
          <p:cNvPr id="9" name="Text 4"/>
          <p:cNvSpPr/>
          <p:nvPr/>
        </p:nvSpPr>
        <p:spPr>
          <a:xfrm>
            <a:off x="2053947" y="4581882"/>
            <a:ext cx="2567583" cy="320992"/>
          </a:xfrm>
          <a:prstGeom prst="rect">
            <a:avLst/>
          </a:prstGeom>
          <a:noFill/>
          <a:ln/>
        </p:spPr>
        <p:txBody>
          <a:bodyPr wrap="none" lIns="0" tIns="0" rIns="0" bIns="0" rtlCol="0" anchor="t"/>
          <a:lstStyle/>
          <a:p>
            <a:pPr marL="0" indent="0" algn="l">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Eşitlik</a:t>
            </a:r>
            <a:endParaRPr lang="en-US" sz="2000" dirty="0"/>
          </a:p>
        </p:txBody>
      </p:sp>
      <p:sp>
        <p:nvSpPr>
          <p:cNvPr id="10" name="Text 5"/>
          <p:cNvSpPr/>
          <p:nvPr/>
        </p:nvSpPr>
        <p:spPr>
          <a:xfrm>
            <a:off x="2053947" y="5026104"/>
            <a:ext cx="6371153" cy="328613"/>
          </a:xfrm>
          <a:prstGeom prst="rect">
            <a:avLst/>
          </a:prstGeom>
          <a:noFill/>
          <a:ln/>
        </p:spPr>
        <p:txBody>
          <a:bodyPr wrap="none" lIns="0" tIns="0" rIns="0" bIns="0" rtlCol="0" anchor="t"/>
          <a:lstStyle/>
          <a:p>
            <a:pPr marL="0" indent="0" algn="l">
              <a:lnSpc>
                <a:spcPts val="2550"/>
              </a:lnSpc>
              <a:buNone/>
            </a:pPr>
            <a:r>
              <a:rPr lang="en-US" sz="1600" dirty="0">
                <a:solidFill>
                  <a:srgbClr val="333F70"/>
                </a:solidFill>
                <a:latin typeface="Open Sans" pitchFamily="34" charset="0"/>
                <a:ea typeface="Open Sans" pitchFamily="34" charset="-122"/>
                <a:cs typeface="Open Sans" pitchFamily="34" charset="-120"/>
              </a:rPr>
              <a:t>Her iki çocuğa da eşit ilgi gösterin ve onlara zaman ayırın.</a:t>
            </a:r>
            <a:endParaRPr lang="en-US" sz="1600" dirty="0"/>
          </a:p>
        </p:txBody>
      </p:sp>
      <p:pic>
        <p:nvPicPr>
          <p:cNvPr id="11" name="Image 3" descr="preencoded.png"/>
          <p:cNvPicPr>
            <a:picLocks noChangeAspect="1"/>
          </p:cNvPicPr>
          <p:nvPr/>
        </p:nvPicPr>
        <p:blipFill>
          <a:blip r:embed="rId6"/>
          <a:stretch>
            <a:fillRect/>
          </a:stretch>
        </p:blipFill>
        <p:spPr>
          <a:xfrm>
            <a:off x="718899" y="6019800"/>
            <a:ext cx="1027033" cy="1643301"/>
          </a:xfrm>
          <a:prstGeom prst="rect">
            <a:avLst/>
          </a:prstGeom>
        </p:spPr>
      </p:pic>
      <p:sp>
        <p:nvSpPr>
          <p:cNvPr id="12" name="Text 6"/>
          <p:cNvSpPr/>
          <p:nvPr/>
        </p:nvSpPr>
        <p:spPr>
          <a:xfrm>
            <a:off x="2053947" y="6225183"/>
            <a:ext cx="2567583" cy="320992"/>
          </a:xfrm>
          <a:prstGeom prst="rect">
            <a:avLst/>
          </a:prstGeom>
          <a:noFill/>
          <a:ln/>
        </p:spPr>
        <p:txBody>
          <a:bodyPr wrap="none" lIns="0" tIns="0" rIns="0" bIns="0" rtlCol="0" anchor="t"/>
          <a:lstStyle/>
          <a:p>
            <a:pPr marL="0" indent="0" algn="l">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Olumlu Ortam</a:t>
            </a:r>
            <a:endParaRPr lang="en-US" sz="2000" dirty="0"/>
          </a:p>
        </p:txBody>
      </p:sp>
      <p:sp>
        <p:nvSpPr>
          <p:cNvPr id="13" name="Text 7"/>
          <p:cNvSpPr/>
          <p:nvPr/>
        </p:nvSpPr>
        <p:spPr>
          <a:xfrm>
            <a:off x="2053947" y="6669405"/>
            <a:ext cx="6371153" cy="657225"/>
          </a:xfrm>
          <a:prstGeom prst="rect">
            <a:avLst/>
          </a:prstGeom>
          <a:noFill/>
          <a:ln/>
        </p:spPr>
        <p:txBody>
          <a:bodyPr wrap="square" lIns="0" tIns="0" rIns="0" bIns="0" rtlCol="0" anchor="t"/>
          <a:lstStyle/>
          <a:p>
            <a:pPr marL="0" indent="0" algn="l">
              <a:lnSpc>
                <a:spcPts val="2550"/>
              </a:lnSpc>
              <a:buNone/>
            </a:pPr>
            <a:r>
              <a:rPr lang="en-US" sz="1600" dirty="0">
                <a:solidFill>
                  <a:srgbClr val="333F70"/>
                </a:solidFill>
                <a:latin typeface="Open Sans" pitchFamily="34" charset="0"/>
                <a:ea typeface="Open Sans" pitchFamily="34" charset="-122"/>
                <a:cs typeface="Open Sans" pitchFamily="34" charset="-120"/>
              </a:rPr>
              <a:t>Aile içinde olumlu bir ortam yaratın ve kardeşler arasında sevgi ve anlayışa odaklanın.</a:t>
            </a:r>
            <a:endParaRPr lang="en-US" sz="1600" dirty="0"/>
          </a:p>
        </p:txBody>
      </p:sp>
      <p:pic>
        <p:nvPicPr>
          <p:cNvPr id="14" name="Picture 2" descr="C:\Users\okang\Masaüstü\ot logo.png"/>
          <p:cNvPicPr>
            <a:picLocks noChangeAspect="1" noChangeArrowheads="1"/>
          </p:cNvPicPr>
          <p:nvPr/>
        </p:nvPicPr>
        <p:blipFill>
          <a:blip r:embed="rId7"/>
          <a:srcRect/>
          <a:stretch>
            <a:fillRect/>
          </a:stretch>
        </p:blipFill>
        <p:spPr bwMode="auto">
          <a:xfrm>
            <a:off x="12339768" y="176955"/>
            <a:ext cx="1992720" cy="14845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83607" y="2591872"/>
            <a:ext cx="4919186" cy="3045857"/>
          </a:xfrm>
          <a:prstGeom prst="rect">
            <a:avLst/>
          </a:prstGeom>
        </p:spPr>
      </p:pic>
      <p:sp>
        <p:nvSpPr>
          <p:cNvPr id="4" name="Text 0"/>
          <p:cNvSpPr/>
          <p:nvPr/>
        </p:nvSpPr>
        <p:spPr>
          <a:xfrm>
            <a:off x="6280190" y="665083"/>
            <a:ext cx="6820733" cy="708779"/>
          </a:xfrm>
          <a:prstGeom prst="rect">
            <a:avLst/>
          </a:prstGeom>
          <a:noFill/>
          <a:ln/>
        </p:spPr>
        <p:txBody>
          <a:bodyPr wrap="non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Öğretmenlerin Rolü</a:t>
            </a:r>
            <a:endParaRPr lang="en-US" sz="4450" dirty="0"/>
          </a:p>
        </p:txBody>
      </p:sp>
      <p:sp>
        <p:nvSpPr>
          <p:cNvPr id="5" name="Text 1"/>
          <p:cNvSpPr/>
          <p:nvPr/>
        </p:nvSpPr>
        <p:spPr>
          <a:xfrm>
            <a:off x="6280190" y="1714024"/>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Anaokulu öğretmenleri, çocukların kardeş kıskançlığıyla başa çıkmalarında önemli bir rol oynarlar. Onlar, çocuğun duygularını anlamak, ona destek olmak ve kardeşleriyle sağlıklı bir ilişki kurmasına yardımcı olmak için çaba göstermelidir.</a:t>
            </a:r>
            <a:endParaRPr lang="en-US" sz="1750" dirty="0"/>
          </a:p>
        </p:txBody>
      </p:sp>
      <p:sp>
        <p:nvSpPr>
          <p:cNvPr id="6" name="Shape 2"/>
          <p:cNvSpPr/>
          <p:nvPr/>
        </p:nvSpPr>
        <p:spPr>
          <a:xfrm>
            <a:off x="6280190" y="3420785"/>
            <a:ext cx="7556421" cy="4143613"/>
          </a:xfrm>
          <a:prstGeom prst="roundRect">
            <a:avLst>
              <a:gd name="adj" fmla="val 2299"/>
            </a:avLst>
          </a:prstGeom>
          <a:noFill/>
          <a:ln w="7620">
            <a:solidFill>
              <a:srgbClr val="000000">
                <a:alpha val="8000"/>
              </a:srgbClr>
            </a:solidFill>
            <a:prstDash val="solid"/>
          </a:ln>
        </p:spPr>
      </p:sp>
      <p:sp>
        <p:nvSpPr>
          <p:cNvPr id="7" name="Shape 3"/>
          <p:cNvSpPr/>
          <p:nvPr/>
        </p:nvSpPr>
        <p:spPr>
          <a:xfrm>
            <a:off x="6287810" y="3428405"/>
            <a:ext cx="7541181" cy="1013222"/>
          </a:xfrm>
          <a:prstGeom prst="rect">
            <a:avLst/>
          </a:prstGeom>
          <a:solidFill>
            <a:srgbClr val="FFFFFF">
              <a:alpha val="4000"/>
            </a:srgbClr>
          </a:solidFill>
          <a:ln/>
        </p:spPr>
      </p:sp>
      <p:sp>
        <p:nvSpPr>
          <p:cNvPr id="8" name="Text 4"/>
          <p:cNvSpPr/>
          <p:nvPr/>
        </p:nvSpPr>
        <p:spPr>
          <a:xfrm>
            <a:off x="6514624" y="3572113"/>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Duygusal Destek</a:t>
            </a:r>
            <a:endParaRPr lang="en-US" sz="1750" dirty="0"/>
          </a:p>
        </p:txBody>
      </p:sp>
      <p:sp>
        <p:nvSpPr>
          <p:cNvPr id="9" name="Text 5"/>
          <p:cNvSpPr/>
          <p:nvPr/>
        </p:nvSpPr>
        <p:spPr>
          <a:xfrm>
            <a:off x="10289024" y="3572113"/>
            <a:ext cx="3313152"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Çocuğun duygularını kabul edin ve ona ilgi gösterin.</a:t>
            </a:r>
            <a:endParaRPr lang="en-US" sz="1750" dirty="0"/>
          </a:p>
        </p:txBody>
      </p:sp>
      <p:sp>
        <p:nvSpPr>
          <p:cNvPr id="10" name="Shape 6"/>
          <p:cNvSpPr/>
          <p:nvPr/>
        </p:nvSpPr>
        <p:spPr>
          <a:xfrm>
            <a:off x="6287810" y="4441627"/>
            <a:ext cx="7541181" cy="1739027"/>
          </a:xfrm>
          <a:prstGeom prst="rect">
            <a:avLst/>
          </a:prstGeom>
          <a:solidFill>
            <a:srgbClr val="000000">
              <a:alpha val="4000"/>
            </a:srgbClr>
          </a:solidFill>
          <a:ln/>
        </p:spPr>
      </p:sp>
      <p:sp>
        <p:nvSpPr>
          <p:cNvPr id="11" name="Text 7"/>
          <p:cNvSpPr/>
          <p:nvPr/>
        </p:nvSpPr>
        <p:spPr>
          <a:xfrm>
            <a:off x="6514624" y="4585335"/>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Sosyal Beceriler</a:t>
            </a:r>
            <a:endParaRPr lang="en-US" sz="1750" dirty="0"/>
          </a:p>
        </p:txBody>
      </p:sp>
      <p:sp>
        <p:nvSpPr>
          <p:cNvPr id="12" name="Text 8"/>
          <p:cNvSpPr/>
          <p:nvPr/>
        </p:nvSpPr>
        <p:spPr>
          <a:xfrm>
            <a:off x="10289024" y="4585335"/>
            <a:ext cx="3313152" cy="1451610"/>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Çocuğun kardeşleriyle sağlıklı bir ilişki kurmasına yardımcı olmak için sosyal beceriler öğretin.</a:t>
            </a:r>
            <a:endParaRPr lang="en-US" sz="1750" dirty="0"/>
          </a:p>
        </p:txBody>
      </p:sp>
      <p:sp>
        <p:nvSpPr>
          <p:cNvPr id="13" name="Shape 9"/>
          <p:cNvSpPr/>
          <p:nvPr/>
        </p:nvSpPr>
        <p:spPr>
          <a:xfrm>
            <a:off x="6287810" y="6180653"/>
            <a:ext cx="7541181" cy="1376124"/>
          </a:xfrm>
          <a:prstGeom prst="rect">
            <a:avLst/>
          </a:prstGeom>
          <a:solidFill>
            <a:srgbClr val="FFFFFF">
              <a:alpha val="4000"/>
            </a:srgbClr>
          </a:solidFill>
          <a:ln/>
        </p:spPr>
      </p:sp>
      <p:sp>
        <p:nvSpPr>
          <p:cNvPr id="14" name="Text 10"/>
          <p:cNvSpPr/>
          <p:nvPr/>
        </p:nvSpPr>
        <p:spPr>
          <a:xfrm>
            <a:off x="6514624" y="6324362"/>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Aile İletişimi</a:t>
            </a:r>
            <a:endParaRPr lang="en-US" sz="1750" dirty="0"/>
          </a:p>
        </p:txBody>
      </p:sp>
      <p:sp>
        <p:nvSpPr>
          <p:cNvPr id="15" name="Text 11"/>
          <p:cNvSpPr/>
          <p:nvPr/>
        </p:nvSpPr>
        <p:spPr>
          <a:xfrm>
            <a:off x="10289024" y="6324362"/>
            <a:ext cx="3313152"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Ebeveynlerle iletişim kurun ve çocuğun evdeki durumunu öğrenin.</a:t>
            </a:r>
            <a:endParaRPr lang="en-US" sz="1750" dirty="0"/>
          </a:p>
        </p:txBody>
      </p:sp>
      <p:pic>
        <p:nvPicPr>
          <p:cNvPr id="16" name="Picture 2" descr="C:\Users\okang\Masaüstü\ot logo.png"/>
          <p:cNvPicPr>
            <a:picLocks noChangeAspect="1" noChangeArrowheads="1"/>
          </p:cNvPicPr>
          <p:nvPr/>
        </p:nvPicPr>
        <p:blipFill>
          <a:blip r:embed="rId5"/>
          <a:srcRect/>
          <a:stretch>
            <a:fillRect/>
          </a:stretch>
        </p:blipFill>
        <p:spPr bwMode="auto">
          <a:xfrm>
            <a:off x="12605816" y="7279310"/>
            <a:ext cx="1992720" cy="95029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12338" y="481132"/>
            <a:ext cx="5316141" cy="546735"/>
          </a:xfrm>
          <a:prstGeom prst="rect">
            <a:avLst/>
          </a:prstGeom>
          <a:noFill/>
          <a:ln/>
        </p:spPr>
        <p:txBody>
          <a:bodyPr wrap="none" lIns="0" tIns="0" rIns="0" bIns="0" rtlCol="0" anchor="t"/>
          <a:lstStyle/>
          <a:p>
            <a:pPr marL="0" indent="0">
              <a:lnSpc>
                <a:spcPts val="4300"/>
              </a:lnSpc>
              <a:buNone/>
            </a:pPr>
            <a:r>
              <a:rPr lang="en-US" sz="3400" b="1" dirty="0">
                <a:solidFill>
                  <a:srgbClr val="333F70"/>
                </a:solidFill>
                <a:latin typeface="Unbounded Bold" pitchFamily="34" charset="0"/>
                <a:ea typeface="Unbounded Bold" pitchFamily="34" charset="-122"/>
                <a:cs typeface="Unbounded Bold" pitchFamily="34" charset="-120"/>
              </a:rPr>
              <a:t>Aile ve Okul İş Birliği</a:t>
            </a:r>
            <a:endParaRPr lang="en-US" sz="3400" dirty="0"/>
          </a:p>
        </p:txBody>
      </p:sp>
      <p:sp>
        <p:nvSpPr>
          <p:cNvPr id="4" name="Text 1"/>
          <p:cNvSpPr/>
          <p:nvPr/>
        </p:nvSpPr>
        <p:spPr>
          <a:xfrm>
            <a:off x="612338" y="1290280"/>
            <a:ext cx="7919323" cy="840105"/>
          </a:xfrm>
          <a:prstGeom prst="rect">
            <a:avLst/>
          </a:prstGeom>
          <a:noFill/>
          <a:ln/>
        </p:spPr>
        <p:txBody>
          <a:bodyPr wrap="square" lIns="0" tIns="0" rIns="0" bIns="0" rtlCol="0" anchor="t"/>
          <a:lstStyle/>
          <a:p>
            <a:pPr marL="0" indent="0">
              <a:lnSpc>
                <a:spcPts val="2200"/>
              </a:lnSpc>
              <a:buNone/>
            </a:pPr>
            <a:r>
              <a:rPr lang="en-US" sz="1350" dirty="0">
                <a:solidFill>
                  <a:srgbClr val="333F70"/>
                </a:solidFill>
                <a:latin typeface="Open Sans" pitchFamily="34" charset="0"/>
                <a:ea typeface="Open Sans" pitchFamily="34" charset="-122"/>
                <a:cs typeface="Open Sans" pitchFamily="34" charset="-120"/>
              </a:rPr>
              <a:t>Aile ve okul iş birliği, çocukların kardeş kıskançlığıyla başa çıkmalarına yardımcı olmak için son derece önemlidir. Her iki taraf da çocuğun duygularını anlamak, ona destek olmak ve olumlu bir ortam yaratmak için birlikte çalışmalıdır.</a:t>
            </a:r>
            <a:endParaRPr lang="en-US" sz="1350" dirty="0"/>
          </a:p>
        </p:txBody>
      </p:sp>
      <p:pic>
        <p:nvPicPr>
          <p:cNvPr id="5" name="Image 1" descr="preencoded.png"/>
          <p:cNvPicPr>
            <a:picLocks noChangeAspect="1"/>
          </p:cNvPicPr>
          <p:nvPr/>
        </p:nvPicPr>
        <p:blipFill>
          <a:blip r:embed="rId4"/>
          <a:stretch>
            <a:fillRect/>
          </a:stretch>
        </p:blipFill>
        <p:spPr>
          <a:xfrm>
            <a:off x="612338" y="2327196"/>
            <a:ext cx="437317" cy="437317"/>
          </a:xfrm>
          <a:prstGeom prst="rect">
            <a:avLst/>
          </a:prstGeom>
        </p:spPr>
      </p:pic>
      <p:sp>
        <p:nvSpPr>
          <p:cNvPr id="6" name="Text 2"/>
          <p:cNvSpPr/>
          <p:nvPr/>
        </p:nvSpPr>
        <p:spPr>
          <a:xfrm>
            <a:off x="612338" y="2939415"/>
            <a:ext cx="2187059" cy="273368"/>
          </a:xfrm>
          <a:prstGeom prst="rect">
            <a:avLst/>
          </a:prstGeom>
          <a:noFill/>
          <a:ln/>
        </p:spPr>
        <p:txBody>
          <a:bodyPr wrap="none" lIns="0" tIns="0" rIns="0" bIns="0" rtlCol="0" anchor="t"/>
          <a:lstStyle/>
          <a:p>
            <a:pPr marL="0" indent="0" algn="l">
              <a:lnSpc>
                <a:spcPts val="2150"/>
              </a:lnSpc>
              <a:buNone/>
            </a:pPr>
            <a:r>
              <a:rPr lang="en-US" sz="1700" b="1" dirty="0">
                <a:solidFill>
                  <a:srgbClr val="333F70"/>
                </a:solidFill>
                <a:latin typeface="Unbounded Bold" pitchFamily="34" charset="0"/>
                <a:ea typeface="Unbounded Bold" pitchFamily="34" charset="-122"/>
                <a:cs typeface="Unbounded Bold" pitchFamily="34" charset="-120"/>
              </a:rPr>
              <a:t>İletişim</a:t>
            </a:r>
            <a:endParaRPr lang="en-US" sz="1700" dirty="0"/>
          </a:p>
        </p:txBody>
      </p:sp>
      <p:sp>
        <p:nvSpPr>
          <p:cNvPr id="7" name="Text 3"/>
          <p:cNvSpPr/>
          <p:nvPr/>
        </p:nvSpPr>
        <p:spPr>
          <a:xfrm>
            <a:off x="612338" y="3317677"/>
            <a:ext cx="7919323" cy="560070"/>
          </a:xfrm>
          <a:prstGeom prst="rect">
            <a:avLst/>
          </a:prstGeom>
          <a:noFill/>
          <a:ln/>
        </p:spPr>
        <p:txBody>
          <a:bodyPr wrap="square" lIns="0" tIns="0" rIns="0" bIns="0" rtlCol="0" anchor="t"/>
          <a:lstStyle/>
          <a:p>
            <a:pPr marL="0" indent="0" algn="l">
              <a:lnSpc>
                <a:spcPts val="2200"/>
              </a:lnSpc>
              <a:buNone/>
            </a:pPr>
            <a:r>
              <a:rPr lang="en-US" sz="1350" dirty="0">
                <a:solidFill>
                  <a:srgbClr val="333F70"/>
                </a:solidFill>
                <a:latin typeface="Open Sans" pitchFamily="34" charset="0"/>
                <a:ea typeface="Open Sans" pitchFamily="34" charset="-122"/>
                <a:cs typeface="Open Sans" pitchFamily="34" charset="-120"/>
              </a:rPr>
              <a:t>Ebeveynler ve öğretmenler, çocuğun evdeki ve okulda yaşadığı zorluklar hakkında birbirlerini bilgilendirmelidir.</a:t>
            </a:r>
            <a:endParaRPr lang="en-US" sz="1350" dirty="0"/>
          </a:p>
        </p:txBody>
      </p:sp>
      <p:pic>
        <p:nvPicPr>
          <p:cNvPr id="8" name="Image 2" descr="preencoded.png"/>
          <p:cNvPicPr>
            <a:picLocks noChangeAspect="1"/>
          </p:cNvPicPr>
          <p:nvPr/>
        </p:nvPicPr>
        <p:blipFill>
          <a:blip r:embed="rId5"/>
          <a:stretch>
            <a:fillRect/>
          </a:stretch>
        </p:blipFill>
        <p:spPr>
          <a:xfrm>
            <a:off x="612338" y="4402574"/>
            <a:ext cx="437317" cy="437317"/>
          </a:xfrm>
          <a:prstGeom prst="rect">
            <a:avLst/>
          </a:prstGeom>
        </p:spPr>
      </p:pic>
      <p:sp>
        <p:nvSpPr>
          <p:cNvPr id="9" name="Text 4"/>
          <p:cNvSpPr/>
          <p:nvPr/>
        </p:nvSpPr>
        <p:spPr>
          <a:xfrm>
            <a:off x="612338" y="5014793"/>
            <a:ext cx="2187059" cy="273368"/>
          </a:xfrm>
          <a:prstGeom prst="rect">
            <a:avLst/>
          </a:prstGeom>
          <a:noFill/>
          <a:ln/>
        </p:spPr>
        <p:txBody>
          <a:bodyPr wrap="none" lIns="0" tIns="0" rIns="0" bIns="0" rtlCol="0" anchor="t"/>
          <a:lstStyle/>
          <a:p>
            <a:pPr marL="0" indent="0" algn="l">
              <a:lnSpc>
                <a:spcPts val="2150"/>
              </a:lnSpc>
              <a:buNone/>
            </a:pPr>
            <a:r>
              <a:rPr lang="en-US" sz="1700" b="1" dirty="0">
                <a:solidFill>
                  <a:srgbClr val="333F70"/>
                </a:solidFill>
                <a:latin typeface="Unbounded Bold" pitchFamily="34" charset="0"/>
                <a:ea typeface="Unbounded Bold" pitchFamily="34" charset="-122"/>
                <a:cs typeface="Unbounded Bold" pitchFamily="34" charset="-120"/>
              </a:rPr>
              <a:t>Destek</a:t>
            </a:r>
            <a:endParaRPr lang="en-US" sz="1700" dirty="0"/>
          </a:p>
        </p:txBody>
      </p:sp>
      <p:sp>
        <p:nvSpPr>
          <p:cNvPr id="10" name="Text 5"/>
          <p:cNvSpPr/>
          <p:nvPr/>
        </p:nvSpPr>
        <p:spPr>
          <a:xfrm>
            <a:off x="612338" y="5393055"/>
            <a:ext cx="7919323" cy="560070"/>
          </a:xfrm>
          <a:prstGeom prst="rect">
            <a:avLst/>
          </a:prstGeom>
          <a:noFill/>
          <a:ln/>
        </p:spPr>
        <p:txBody>
          <a:bodyPr wrap="square" lIns="0" tIns="0" rIns="0" bIns="0" rtlCol="0" anchor="t"/>
          <a:lstStyle/>
          <a:p>
            <a:pPr marL="0" indent="0" algn="l">
              <a:lnSpc>
                <a:spcPts val="2200"/>
              </a:lnSpc>
              <a:buNone/>
            </a:pPr>
            <a:r>
              <a:rPr lang="en-US" sz="1350" dirty="0">
                <a:solidFill>
                  <a:srgbClr val="333F70"/>
                </a:solidFill>
                <a:latin typeface="Open Sans" pitchFamily="34" charset="0"/>
                <a:ea typeface="Open Sans" pitchFamily="34" charset="-122"/>
                <a:cs typeface="Open Sans" pitchFamily="34" charset="-120"/>
              </a:rPr>
              <a:t>Her iki taraf da çocuğun duygularını anlamak, ona destek olmak ve ihtiyaç duyduğu ilgiyi sağlamak için birlikte çalışmalıdır.</a:t>
            </a:r>
            <a:endParaRPr lang="en-US" sz="1350" dirty="0"/>
          </a:p>
        </p:txBody>
      </p:sp>
      <p:pic>
        <p:nvPicPr>
          <p:cNvPr id="11" name="Image 3" descr="preencoded.png"/>
          <p:cNvPicPr>
            <a:picLocks noChangeAspect="1"/>
          </p:cNvPicPr>
          <p:nvPr/>
        </p:nvPicPr>
        <p:blipFill>
          <a:blip r:embed="rId6"/>
          <a:stretch>
            <a:fillRect/>
          </a:stretch>
        </p:blipFill>
        <p:spPr>
          <a:xfrm>
            <a:off x="612338" y="6477952"/>
            <a:ext cx="437317" cy="437317"/>
          </a:xfrm>
          <a:prstGeom prst="rect">
            <a:avLst/>
          </a:prstGeom>
        </p:spPr>
      </p:pic>
      <p:sp>
        <p:nvSpPr>
          <p:cNvPr id="12" name="Text 6"/>
          <p:cNvSpPr/>
          <p:nvPr/>
        </p:nvSpPr>
        <p:spPr>
          <a:xfrm>
            <a:off x="612338" y="7090172"/>
            <a:ext cx="2187059" cy="273368"/>
          </a:xfrm>
          <a:prstGeom prst="rect">
            <a:avLst/>
          </a:prstGeom>
          <a:noFill/>
          <a:ln/>
        </p:spPr>
        <p:txBody>
          <a:bodyPr wrap="none" lIns="0" tIns="0" rIns="0" bIns="0" rtlCol="0" anchor="t"/>
          <a:lstStyle/>
          <a:p>
            <a:pPr marL="0" indent="0" algn="l">
              <a:lnSpc>
                <a:spcPts val="2150"/>
              </a:lnSpc>
              <a:buNone/>
            </a:pPr>
            <a:r>
              <a:rPr lang="en-US" sz="1700" b="1" dirty="0">
                <a:solidFill>
                  <a:srgbClr val="333F70"/>
                </a:solidFill>
                <a:latin typeface="Unbounded Bold" pitchFamily="34" charset="0"/>
                <a:ea typeface="Unbounded Bold" pitchFamily="34" charset="-122"/>
                <a:cs typeface="Unbounded Bold" pitchFamily="34" charset="-120"/>
              </a:rPr>
              <a:t>İş Birliği</a:t>
            </a:r>
            <a:endParaRPr lang="en-US" sz="1700" dirty="0"/>
          </a:p>
        </p:txBody>
      </p:sp>
      <p:sp>
        <p:nvSpPr>
          <p:cNvPr id="13" name="Text 7"/>
          <p:cNvSpPr/>
          <p:nvPr/>
        </p:nvSpPr>
        <p:spPr>
          <a:xfrm>
            <a:off x="612338" y="7468433"/>
            <a:ext cx="7919323" cy="280035"/>
          </a:xfrm>
          <a:prstGeom prst="rect">
            <a:avLst/>
          </a:prstGeom>
          <a:noFill/>
          <a:ln/>
        </p:spPr>
        <p:txBody>
          <a:bodyPr wrap="none" lIns="0" tIns="0" rIns="0" bIns="0" rtlCol="0" anchor="t"/>
          <a:lstStyle/>
          <a:p>
            <a:pPr marL="0" indent="0" algn="l">
              <a:lnSpc>
                <a:spcPts val="2200"/>
              </a:lnSpc>
              <a:buNone/>
            </a:pPr>
            <a:r>
              <a:rPr lang="en-US" sz="1350" dirty="0">
                <a:solidFill>
                  <a:srgbClr val="333F70"/>
                </a:solidFill>
                <a:latin typeface="Open Sans" pitchFamily="34" charset="0"/>
                <a:ea typeface="Open Sans" pitchFamily="34" charset="-122"/>
                <a:cs typeface="Open Sans" pitchFamily="34" charset="-120"/>
              </a:rPr>
              <a:t>Aile ve okul, çocuğun kardeş kıskançlığıyla başa çıkması için ortak bir strateji geliştirmelidir.</a:t>
            </a:r>
            <a:endParaRPr lang="en-US" sz="1350" dirty="0"/>
          </a:p>
        </p:txBody>
      </p:sp>
      <p:pic>
        <p:nvPicPr>
          <p:cNvPr id="14" name="Picture 2" descr="C:\Users\okang\Masaüstü\ot logo.png"/>
          <p:cNvPicPr>
            <a:picLocks noChangeAspect="1" noChangeArrowheads="1"/>
          </p:cNvPicPr>
          <p:nvPr/>
        </p:nvPicPr>
        <p:blipFill>
          <a:blip r:embed="rId7"/>
          <a:srcRect/>
          <a:stretch>
            <a:fillRect/>
          </a:stretch>
        </p:blipFill>
        <p:spPr bwMode="auto">
          <a:xfrm>
            <a:off x="12367999" y="1027867"/>
            <a:ext cx="1992720" cy="14845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62186" y="716161"/>
            <a:ext cx="7992428" cy="1028224"/>
          </a:xfrm>
          <a:prstGeom prst="rect">
            <a:avLst/>
          </a:prstGeom>
          <a:noFill/>
          <a:ln/>
        </p:spPr>
        <p:txBody>
          <a:bodyPr wrap="square" lIns="0" tIns="0" rIns="0" bIns="0" rtlCol="0" anchor="t"/>
          <a:lstStyle/>
          <a:p>
            <a:pPr marL="0" indent="0">
              <a:lnSpc>
                <a:spcPts val="4000"/>
              </a:lnSpc>
              <a:buNone/>
            </a:pPr>
            <a:r>
              <a:rPr lang="en-US" sz="3200" b="1" dirty="0">
                <a:solidFill>
                  <a:srgbClr val="333F70"/>
                </a:solidFill>
                <a:latin typeface="Unbounded Bold" pitchFamily="34" charset="0"/>
                <a:ea typeface="Unbounded Bold" pitchFamily="34" charset="-122"/>
                <a:cs typeface="Unbounded Bold" pitchFamily="34" charset="-120"/>
              </a:rPr>
              <a:t>Kardeş Kıskançlığını Önleme Stratejileri</a:t>
            </a:r>
            <a:endParaRPr lang="en-US" sz="3200" dirty="0"/>
          </a:p>
        </p:txBody>
      </p:sp>
      <p:sp>
        <p:nvSpPr>
          <p:cNvPr id="4" name="Text 1"/>
          <p:cNvSpPr/>
          <p:nvPr/>
        </p:nvSpPr>
        <p:spPr>
          <a:xfrm>
            <a:off x="6062186" y="1991082"/>
            <a:ext cx="7992428" cy="789742"/>
          </a:xfrm>
          <a:prstGeom prst="rect">
            <a:avLst/>
          </a:prstGeom>
          <a:noFill/>
          <a:ln/>
        </p:spPr>
        <p:txBody>
          <a:bodyPr wrap="square" lIns="0" tIns="0" rIns="0" bIns="0" rtlCol="0" anchor="t"/>
          <a:lstStyle/>
          <a:p>
            <a:pPr marL="0" indent="0">
              <a:lnSpc>
                <a:spcPts val="2050"/>
              </a:lnSpc>
              <a:buNone/>
            </a:pPr>
            <a:r>
              <a:rPr lang="en-US" sz="1250" dirty="0">
                <a:solidFill>
                  <a:srgbClr val="333F70"/>
                </a:solidFill>
                <a:latin typeface="Open Sans" pitchFamily="34" charset="0"/>
                <a:ea typeface="Open Sans" pitchFamily="34" charset="-122"/>
                <a:cs typeface="Open Sans" pitchFamily="34" charset="-120"/>
              </a:rPr>
              <a:t>Kardeş kıskançlığını önlemek için çeşitli stratejiler kullanılabilir. Bu stratejiler, çocuğun yeni kardeşine hazırlanmasını, olumlu bir aile ortamı yaratmasını ve kardeşler arasında sevgi ve anlayışa odaklanmasını içerir.</a:t>
            </a:r>
            <a:endParaRPr lang="en-US" sz="1250" dirty="0"/>
          </a:p>
        </p:txBody>
      </p:sp>
      <p:sp>
        <p:nvSpPr>
          <p:cNvPr id="5" name="Shape 2"/>
          <p:cNvSpPr/>
          <p:nvPr/>
        </p:nvSpPr>
        <p:spPr>
          <a:xfrm>
            <a:off x="6297454" y="2965847"/>
            <a:ext cx="22860" cy="4547473"/>
          </a:xfrm>
          <a:prstGeom prst="roundRect">
            <a:avLst>
              <a:gd name="adj" fmla="val 302312"/>
            </a:avLst>
          </a:prstGeom>
          <a:solidFill>
            <a:srgbClr val="BCDBD4"/>
          </a:solidFill>
          <a:ln/>
        </p:spPr>
      </p:sp>
      <p:sp>
        <p:nvSpPr>
          <p:cNvPr id="6" name="Shape 3"/>
          <p:cNvSpPr/>
          <p:nvPr/>
        </p:nvSpPr>
        <p:spPr>
          <a:xfrm>
            <a:off x="6471106" y="3324463"/>
            <a:ext cx="575786" cy="22860"/>
          </a:xfrm>
          <a:prstGeom prst="roundRect">
            <a:avLst>
              <a:gd name="adj" fmla="val 302312"/>
            </a:avLst>
          </a:prstGeom>
          <a:solidFill>
            <a:srgbClr val="BCDBD4"/>
          </a:solidFill>
          <a:ln/>
        </p:spPr>
      </p:sp>
      <p:sp>
        <p:nvSpPr>
          <p:cNvPr id="7" name="Shape 4"/>
          <p:cNvSpPr/>
          <p:nvPr/>
        </p:nvSpPr>
        <p:spPr>
          <a:xfrm>
            <a:off x="6123801" y="3150870"/>
            <a:ext cx="370165" cy="370165"/>
          </a:xfrm>
          <a:prstGeom prst="roundRect">
            <a:avLst>
              <a:gd name="adj" fmla="val 18670"/>
            </a:avLst>
          </a:prstGeom>
          <a:solidFill>
            <a:srgbClr val="D6F5EE"/>
          </a:solidFill>
          <a:ln w="7620">
            <a:solidFill>
              <a:srgbClr val="BCDBD4"/>
            </a:solidFill>
            <a:prstDash val="solid"/>
          </a:ln>
        </p:spPr>
      </p:sp>
      <p:sp>
        <p:nvSpPr>
          <p:cNvPr id="8" name="Text 5"/>
          <p:cNvSpPr/>
          <p:nvPr/>
        </p:nvSpPr>
        <p:spPr>
          <a:xfrm>
            <a:off x="6244650" y="3212544"/>
            <a:ext cx="128349" cy="246817"/>
          </a:xfrm>
          <a:prstGeom prst="rect">
            <a:avLst/>
          </a:prstGeom>
          <a:noFill/>
          <a:ln/>
        </p:spPr>
        <p:txBody>
          <a:bodyPr wrap="none" lIns="0" tIns="0" rIns="0" bIns="0" rtlCol="0" anchor="t"/>
          <a:lstStyle/>
          <a:p>
            <a:pPr marL="0" indent="0" algn="ctr">
              <a:lnSpc>
                <a:spcPts val="1900"/>
              </a:lnSpc>
              <a:buNone/>
            </a:pPr>
            <a:r>
              <a:rPr lang="en-US" sz="1900" b="1" dirty="0">
                <a:solidFill>
                  <a:srgbClr val="333F70"/>
                </a:solidFill>
                <a:latin typeface="Unbounded Bold" pitchFamily="34" charset="0"/>
                <a:ea typeface="Unbounded Bold" pitchFamily="34" charset="-122"/>
                <a:cs typeface="Unbounded Bold" pitchFamily="34" charset="-120"/>
              </a:rPr>
              <a:t>1</a:t>
            </a:r>
            <a:endParaRPr lang="en-US" sz="1900" dirty="0"/>
          </a:p>
        </p:txBody>
      </p:sp>
      <p:sp>
        <p:nvSpPr>
          <p:cNvPr id="9" name="Text 6"/>
          <p:cNvSpPr/>
          <p:nvPr/>
        </p:nvSpPr>
        <p:spPr>
          <a:xfrm>
            <a:off x="7213759" y="3130272"/>
            <a:ext cx="2056686" cy="256937"/>
          </a:xfrm>
          <a:prstGeom prst="rect">
            <a:avLst/>
          </a:prstGeom>
          <a:noFill/>
          <a:ln/>
        </p:spPr>
        <p:txBody>
          <a:bodyPr wrap="none" lIns="0" tIns="0" rIns="0" bIns="0" rtlCol="0" anchor="t"/>
          <a:lstStyle/>
          <a:p>
            <a:pPr marL="0" indent="0" algn="l">
              <a:lnSpc>
                <a:spcPts val="2000"/>
              </a:lnSpc>
              <a:buNone/>
            </a:pPr>
            <a:r>
              <a:rPr lang="en-US" sz="1600" b="1" dirty="0">
                <a:solidFill>
                  <a:srgbClr val="333F70"/>
                </a:solidFill>
                <a:latin typeface="Unbounded Bold" pitchFamily="34" charset="0"/>
                <a:ea typeface="Unbounded Bold" pitchFamily="34" charset="-122"/>
                <a:cs typeface="Unbounded Bold" pitchFamily="34" charset="-120"/>
              </a:rPr>
              <a:t>Hazırlık</a:t>
            </a:r>
            <a:endParaRPr lang="en-US" sz="1600" dirty="0"/>
          </a:p>
        </p:txBody>
      </p:sp>
      <p:sp>
        <p:nvSpPr>
          <p:cNvPr id="10" name="Text 7"/>
          <p:cNvSpPr/>
          <p:nvPr/>
        </p:nvSpPr>
        <p:spPr>
          <a:xfrm>
            <a:off x="7213759" y="3485912"/>
            <a:ext cx="6840855" cy="526494"/>
          </a:xfrm>
          <a:prstGeom prst="rect">
            <a:avLst/>
          </a:prstGeom>
          <a:noFill/>
          <a:ln/>
        </p:spPr>
        <p:txBody>
          <a:bodyPr wrap="square" lIns="0" tIns="0" rIns="0" bIns="0" rtlCol="0" anchor="t"/>
          <a:lstStyle/>
          <a:p>
            <a:pPr marL="0" indent="0" algn="l">
              <a:lnSpc>
                <a:spcPts val="2050"/>
              </a:lnSpc>
              <a:buNone/>
            </a:pPr>
            <a:r>
              <a:rPr lang="en-US" sz="1250" dirty="0">
                <a:solidFill>
                  <a:srgbClr val="333F70"/>
                </a:solidFill>
                <a:latin typeface="Open Sans" pitchFamily="34" charset="0"/>
                <a:ea typeface="Open Sans" pitchFamily="34" charset="-122"/>
                <a:cs typeface="Open Sans" pitchFamily="34" charset="-120"/>
              </a:rPr>
              <a:t>Çocuğun yeni kardeşin gelmesine hazırlanması için hikayeler okuyun, şarkılar söyleyin veya oyunlar oynayın.</a:t>
            </a:r>
            <a:endParaRPr lang="en-US" sz="1250" dirty="0"/>
          </a:p>
        </p:txBody>
      </p:sp>
      <p:sp>
        <p:nvSpPr>
          <p:cNvPr id="11" name="Shape 8"/>
          <p:cNvSpPr/>
          <p:nvPr/>
        </p:nvSpPr>
        <p:spPr>
          <a:xfrm>
            <a:off x="6471106" y="4699873"/>
            <a:ext cx="575786" cy="22860"/>
          </a:xfrm>
          <a:prstGeom prst="roundRect">
            <a:avLst>
              <a:gd name="adj" fmla="val 302312"/>
            </a:avLst>
          </a:prstGeom>
          <a:solidFill>
            <a:srgbClr val="BCDBD4"/>
          </a:solidFill>
          <a:ln/>
        </p:spPr>
      </p:sp>
      <p:sp>
        <p:nvSpPr>
          <p:cNvPr id="12" name="Shape 9"/>
          <p:cNvSpPr/>
          <p:nvPr/>
        </p:nvSpPr>
        <p:spPr>
          <a:xfrm>
            <a:off x="6123801" y="4526280"/>
            <a:ext cx="370165" cy="370165"/>
          </a:xfrm>
          <a:prstGeom prst="roundRect">
            <a:avLst>
              <a:gd name="adj" fmla="val 18670"/>
            </a:avLst>
          </a:prstGeom>
          <a:solidFill>
            <a:srgbClr val="D6F5EE"/>
          </a:solidFill>
          <a:ln w="7620">
            <a:solidFill>
              <a:srgbClr val="BCDBD4"/>
            </a:solidFill>
            <a:prstDash val="solid"/>
          </a:ln>
        </p:spPr>
      </p:sp>
      <p:sp>
        <p:nvSpPr>
          <p:cNvPr id="13" name="Text 10"/>
          <p:cNvSpPr/>
          <p:nvPr/>
        </p:nvSpPr>
        <p:spPr>
          <a:xfrm>
            <a:off x="6205835" y="4587954"/>
            <a:ext cx="206097" cy="246817"/>
          </a:xfrm>
          <a:prstGeom prst="rect">
            <a:avLst/>
          </a:prstGeom>
          <a:noFill/>
          <a:ln/>
        </p:spPr>
        <p:txBody>
          <a:bodyPr wrap="none" lIns="0" tIns="0" rIns="0" bIns="0" rtlCol="0" anchor="t"/>
          <a:lstStyle/>
          <a:p>
            <a:pPr marL="0" indent="0" algn="ctr">
              <a:lnSpc>
                <a:spcPts val="1900"/>
              </a:lnSpc>
              <a:buNone/>
            </a:pPr>
            <a:r>
              <a:rPr lang="en-US" sz="1900" b="1" dirty="0">
                <a:solidFill>
                  <a:srgbClr val="333F70"/>
                </a:solidFill>
                <a:latin typeface="Unbounded Bold" pitchFamily="34" charset="0"/>
                <a:ea typeface="Unbounded Bold" pitchFamily="34" charset="-122"/>
                <a:cs typeface="Unbounded Bold" pitchFamily="34" charset="-120"/>
              </a:rPr>
              <a:t>2</a:t>
            </a:r>
            <a:endParaRPr lang="en-US" sz="1900" dirty="0"/>
          </a:p>
        </p:txBody>
      </p:sp>
      <p:sp>
        <p:nvSpPr>
          <p:cNvPr id="14" name="Text 11"/>
          <p:cNvSpPr/>
          <p:nvPr/>
        </p:nvSpPr>
        <p:spPr>
          <a:xfrm>
            <a:off x="7213759" y="4505682"/>
            <a:ext cx="2056686" cy="256937"/>
          </a:xfrm>
          <a:prstGeom prst="rect">
            <a:avLst/>
          </a:prstGeom>
          <a:noFill/>
          <a:ln/>
        </p:spPr>
        <p:txBody>
          <a:bodyPr wrap="none" lIns="0" tIns="0" rIns="0" bIns="0" rtlCol="0" anchor="t"/>
          <a:lstStyle/>
          <a:p>
            <a:pPr marL="0" indent="0" algn="l">
              <a:lnSpc>
                <a:spcPts val="2000"/>
              </a:lnSpc>
              <a:buNone/>
            </a:pPr>
            <a:r>
              <a:rPr lang="en-US" sz="1600" b="1" dirty="0">
                <a:solidFill>
                  <a:srgbClr val="333F70"/>
                </a:solidFill>
                <a:latin typeface="Unbounded Bold" pitchFamily="34" charset="0"/>
                <a:ea typeface="Unbounded Bold" pitchFamily="34" charset="-122"/>
                <a:cs typeface="Unbounded Bold" pitchFamily="34" charset="-120"/>
              </a:rPr>
              <a:t>İlgi Gösterme</a:t>
            </a:r>
            <a:endParaRPr lang="en-US" sz="1600" dirty="0"/>
          </a:p>
        </p:txBody>
      </p:sp>
      <p:sp>
        <p:nvSpPr>
          <p:cNvPr id="15" name="Text 12"/>
          <p:cNvSpPr/>
          <p:nvPr/>
        </p:nvSpPr>
        <p:spPr>
          <a:xfrm>
            <a:off x="7213759" y="4861322"/>
            <a:ext cx="6840855" cy="263247"/>
          </a:xfrm>
          <a:prstGeom prst="rect">
            <a:avLst/>
          </a:prstGeom>
          <a:noFill/>
          <a:ln/>
        </p:spPr>
        <p:txBody>
          <a:bodyPr wrap="none" lIns="0" tIns="0" rIns="0" bIns="0" rtlCol="0" anchor="t"/>
          <a:lstStyle/>
          <a:p>
            <a:pPr marL="0" indent="0" algn="l">
              <a:lnSpc>
                <a:spcPts val="2050"/>
              </a:lnSpc>
              <a:buNone/>
            </a:pPr>
            <a:r>
              <a:rPr lang="en-US" sz="1250" dirty="0">
                <a:solidFill>
                  <a:srgbClr val="333F70"/>
                </a:solidFill>
                <a:latin typeface="Open Sans" pitchFamily="34" charset="0"/>
                <a:ea typeface="Open Sans" pitchFamily="34" charset="-122"/>
                <a:cs typeface="Open Sans" pitchFamily="34" charset="-120"/>
              </a:rPr>
              <a:t>Çocuğun yeni kardeşine ilgi göstermesini ve ona bakmasını teşvik edin.</a:t>
            </a:r>
            <a:endParaRPr lang="en-US" sz="1250" dirty="0"/>
          </a:p>
        </p:txBody>
      </p:sp>
      <p:sp>
        <p:nvSpPr>
          <p:cNvPr id="16" name="Shape 13"/>
          <p:cNvSpPr/>
          <p:nvPr/>
        </p:nvSpPr>
        <p:spPr>
          <a:xfrm>
            <a:off x="6471106" y="5812036"/>
            <a:ext cx="575786" cy="22860"/>
          </a:xfrm>
          <a:prstGeom prst="roundRect">
            <a:avLst>
              <a:gd name="adj" fmla="val 302312"/>
            </a:avLst>
          </a:prstGeom>
          <a:solidFill>
            <a:srgbClr val="BCDBD4"/>
          </a:solidFill>
          <a:ln/>
        </p:spPr>
      </p:sp>
      <p:sp>
        <p:nvSpPr>
          <p:cNvPr id="17" name="Shape 14"/>
          <p:cNvSpPr/>
          <p:nvPr/>
        </p:nvSpPr>
        <p:spPr>
          <a:xfrm>
            <a:off x="6123801" y="5638443"/>
            <a:ext cx="370165" cy="370165"/>
          </a:xfrm>
          <a:prstGeom prst="roundRect">
            <a:avLst>
              <a:gd name="adj" fmla="val 18670"/>
            </a:avLst>
          </a:prstGeom>
          <a:solidFill>
            <a:srgbClr val="D6F5EE"/>
          </a:solidFill>
          <a:ln w="7620">
            <a:solidFill>
              <a:srgbClr val="BCDBD4"/>
            </a:solidFill>
            <a:prstDash val="solid"/>
          </a:ln>
        </p:spPr>
      </p:sp>
      <p:sp>
        <p:nvSpPr>
          <p:cNvPr id="18" name="Text 15"/>
          <p:cNvSpPr/>
          <p:nvPr/>
        </p:nvSpPr>
        <p:spPr>
          <a:xfrm>
            <a:off x="6205359" y="5700117"/>
            <a:ext cx="207050" cy="246817"/>
          </a:xfrm>
          <a:prstGeom prst="rect">
            <a:avLst/>
          </a:prstGeom>
          <a:noFill/>
          <a:ln/>
        </p:spPr>
        <p:txBody>
          <a:bodyPr wrap="none" lIns="0" tIns="0" rIns="0" bIns="0" rtlCol="0" anchor="t"/>
          <a:lstStyle/>
          <a:p>
            <a:pPr marL="0" indent="0" algn="ctr">
              <a:lnSpc>
                <a:spcPts val="1900"/>
              </a:lnSpc>
              <a:buNone/>
            </a:pPr>
            <a:r>
              <a:rPr lang="en-US" sz="1900" b="1" dirty="0">
                <a:solidFill>
                  <a:srgbClr val="333F70"/>
                </a:solidFill>
                <a:latin typeface="Unbounded Bold" pitchFamily="34" charset="0"/>
                <a:ea typeface="Unbounded Bold" pitchFamily="34" charset="-122"/>
                <a:cs typeface="Unbounded Bold" pitchFamily="34" charset="-120"/>
              </a:rPr>
              <a:t>3</a:t>
            </a:r>
            <a:endParaRPr lang="en-US" sz="1900" dirty="0"/>
          </a:p>
        </p:txBody>
      </p:sp>
      <p:sp>
        <p:nvSpPr>
          <p:cNvPr id="19" name="Text 16"/>
          <p:cNvSpPr/>
          <p:nvPr/>
        </p:nvSpPr>
        <p:spPr>
          <a:xfrm>
            <a:off x="7213759" y="5617845"/>
            <a:ext cx="2056686" cy="256937"/>
          </a:xfrm>
          <a:prstGeom prst="rect">
            <a:avLst/>
          </a:prstGeom>
          <a:noFill/>
          <a:ln/>
        </p:spPr>
        <p:txBody>
          <a:bodyPr wrap="none" lIns="0" tIns="0" rIns="0" bIns="0" rtlCol="0" anchor="t"/>
          <a:lstStyle/>
          <a:p>
            <a:pPr marL="0" indent="0" algn="l">
              <a:lnSpc>
                <a:spcPts val="2000"/>
              </a:lnSpc>
              <a:buNone/>
            </a:pPr>
            <a:r>
              <a:rPr lang="en-US" sz="1600" b="1" dirty="0">
                <a:solidFill>
                  <a:srgbClr val="333F70"/>
                </a:solidFill>
                <a:latin typeface="Unbounded Bold" pitchFamily="34" charset="0"/>
                <a:ea typeface="Unbounded Bold" pitchFamily="34" charset="-122"/>
                <a:cs typeface="Unbounded Bold" pitchFamily="34" charset="-120"/>
              </a:rPr>
              <a:t>Özel Zaman</a:t>
            </a:r>
            <a:endParaRPr lang="en-US" sz="1600" dirty="0"/>
          </a:p>
        </p:txBody>
      </p:sp>
      <p:sp>
        <p:nvSpPr>
          <p:cNvPr id="20" name="Text 17"/>
          <p:cNvSpPr/>
          <p:nvPr/>
        </p:nvSpPr>
        <p:spPr>
          <a:xfrm>
            <a:off x="7213759" y="5973485"/>
            <a:ext cx="6840855" cy="263247"/>
          </a:xfrm>
          <a:prstGeom prst="rect">
            <a:avLst/>
          </a:prstGeom>
          <a:noFill/>
          <a:ln/>
        </p:spPr>
        <p:txBody>
          <a:bodyPr wrap="none" lIns="0" tIns="0" rIns="0" bIns="0" rtlCol="0" anchor="t"/>
          <a:lstStyle/>
          <a:p>
            <a:pPr marL="0" indent="0" algn="l">
              <a:lnSpc>
                <a:spcPts val="2050"/>
              </a:lnSpc>
              <a:buNone/>
            </a:pPr>
            <a:r>
              <a:rPr lang="en-US" sz="1250" dirty="0">
                <a:solidFill>
                  <a:srgbClr val="333F70"/>
                </a:solidFill>
                <a:latin typeface="Open Sans" pitchFamily="34" charset="0"/>
                <a:ea typeface="Open Sans" pitchFamily="34" charset="-122"/>
                <a:cs typeface="Open Sans" pitchFamily="34" charset="-120"/>
              </a:rPr>
              <a:t>Çocuğa, kardeşinin olmadığı zamanlarda özel ilgi gösterin ve onunla zaman geçirin.</a:t>
            </a:r>
            <a:endParaRPr lang="en-US" sz="1250" dirty="0"/>
          </a:p>
        </p:txBody>
      </p:sp>
      <p:sp>
        <p:nvSpPr>
          <p:cNvPr id="21" name="Shape 18"/>
          <p:cNvSpPr/>
          <p:nvPr/>
        </p:nvSpPr>
        <p:spPr>
          <a:xfrm>
            <a:off x="6471106" y="6924199"/>
            <a:ext cx="575786" cy="22860"/>
          </a:xfrm>
          <a:prstGeom prst="roundRect">
            <a:avLst>
              <a:gd name="adj" fmla="val 302312"/>
            </a:avLst>
          </a:prstGeom>
          <a:solidFill>
            <a:srgbClr val="BCDBD4"/>
          </a:solidFill>
          <a:ln/>
        </p:spPr>
      </p:sp>
      <p:sp>
        <p:nvSpPr>
          <p:cNvPr id="22" name="Shape 19"/>
          <p:cNvSpPr/>
          <p:nvPr/>
        </p:nvSpPr>
        <p:spPr>
          <a:xfrm>
            <a:off x="6123801" y="6750606"/>
            <a:ext cx="370165" cy="370165"/>
          </a:xfrm>
          <a:prstGeom prst="roundRect">
            <a:avLst>
              <a:gd name="adj" fmla="val 18670"/>
            </a:avLst>
          </a:prstGeom>
          <a:solidFill>
            <a:srgbClr val="D6F5EE"/>
          </a:solidFill>
          <a:ln w="7620">
            <a:solidFill>
              <a:srgbClr val="BCDBD4"/>
            </a:solidFill>
            <a:prstDash val="solid"/>
          </a:ln>
        </p:spPr>
      </p:sp>
      <p:sp>
        <p:nvSpPr>
          <p:cNvPr id="23" name="Text 20"/>
          <p:cNvSpPr/>
          <p:nvPr/>
        </p:nvSpPr>
        <p:spPr>
          <a:xfrm>
            <a:off x="6202620" y="6812280"/>
            <a:ext cx="212408" cy="246817"/>
          </a:xfrm>
          <a:prstGeom prst="rect">
            <a:avLst/>
          </a:prstGeom>
          <a:noFill/>
          <a:ln/>
        </p:spPr>
        <p:txBody>
          <a:bodyPr wrap="none" lIns="0" tIns="0" rIns="0" bIns="0" rtlCol="0" anchor="t"/>
          <a:lstStyle/>
          <a:p>
            <a:pPr marL="0" indent="0" algn="ctr">
              <a:lnSpc>
                <a:spcPts val="1900"/>
              </a:lnSpc>
              <a:buNone/>
            </a:pPr>
            <a:r>
              <a:rPr lang="en-US" sz="1900" b="1" dirty="0">
                <a:solidFill>
                  <a:srgbClr val="333F70"/>
                </a:solidFill>
                <a:latin typeface="Unbounded Bold" pitchFamily="34" charset="0"/>
                <a:ea typeface="Unbounded Bold" pitchFamily="34" charset="-122"/>
                <a:cs typeface="Unbounded Bold" pitchFamily="34" charset="-120"/>
              </a:rPr>
              <a:t>4</a:t>
            </a:r>
            <a:endParaRPr lang="en-US" sz="1900" dirty="0"/>
          </a:p>
        </p:txBody>
      </p:sp>
      <p:sp>
        <p:nvSpPr>
          <p:cNvPr id="24" name="Text 21"/>
          <p:cNvSpPr/>
          <p:nvPr/>
        </p:nvSpPr>
        <p:spPr>
          <a:xfrm>
            <a:off x="7213759" y="6730008"/>
            <a:ext cx="2056686" cy="256937"/>
          </a:xfrm>
          <a:prstGeom prst="rect">
            <a:avLst/>
          </a:prstGeom>
          <a:noFill/>
          <a:ln/>
        </p:spPr>
        <p:txBody>
          <a:bodyPr wrap="none" lIns="0" tIns="0" rIns="0" bIns="0" rtlCol="0" anchor="t"/>
          <a:lstStyle/>
          <a:p>
            <a:pPr marL="0" indent="0" algn="l">
              <a:lnSpc>
                <a:spcPts val="2000"/>
              </a:lnSpc>
              <a:buNone/>
            </a:pPr>
            <a:r>
              <a:rPr lang="en-US" sz="1600" b="1" dirty="0">
                <a:solidFill>
                  <a:srgbClr val="333F70"/>
                </a:solidFill>
                <a:latin typeface="Unbounded Bold" pitchFamily="34" charset="0"/>
                <a:ea typeface="Unbounded Bold" pitchFamily="34" charset="-122"/>
                <a:cs typeface="Unbounded Bold" pitchFamily="34" charset="-120"/>
              </a:rPr>
              <a:t>Olumlu Ortam</a:t>
            </a:r>
            <a:endParaRPr lang="en-US" sz="1600" dirty="0"/>
          </a:p>
        </p:txBody>
      </p:sp>
      <p:sp>
        <p:nvSpPr>
          <p:cNvPr id="25" name="Text 22"/>
          <p:cNvSpPr/>
          <p:nvPr/>
        </p:nvSpPr>
        <p:spPr>
          <a:xfrm>
            <a:off x="7213759" y="7085648"/>
            <a:ext cx="6840855" cy="263247"/>
          </a:xfrm>
          <a:prstGeom prst="rect">
            <a:avLst/>
          </a:prstGeom>
          <a:noFill/>
          <a:ln/>
        </p:spPr>
        <p:txBody>
          <a:bodyPr wrap="none" lIns="0" tIns="0" rIns="0" bIns="0" rtlCol="0" anchor="t"/>
          <a:lstStyle/>
          <a:p>
            <a:pPr marL="0" indent="0" algn="l">
              <a:lnSpc>
                <a:spcPts val="2050"/>
              </a:lnSpc>
              <a:buNone/>
            </a:pPr>
            <a:r>
              <a:rPr lang="en-US" sz="1250" dirty="0">
                <a:solidFill>
                  <a:srgbClr val="333F70"/>
                </a:solidFill>
                <a:latin typeface="Open Sans" pitchFamily="34" charset="0"/>
                <a:ea typeface="Open Sans" pitchFamily="34" charset="-122"/>
                <a:cs typeface="Open Sans" pitchFamily="34" charset="-120"/>
              </a:rPr>
              <a:t>Aile içinde olumlu bir ortam yaratın ve kardeşler arasında sevgi ve anlayışa odaklanın.</a:t>
            </a:r>
            <a:endParaRPr lang="en-US" sz="1250" dirty="0"/>
          </a:p>
        </p:txBody>
      </p:sp>
      <p:pic>
        <p:nvPicPr>
          <p:cNvPr id="26" name="Picture 2" descr="C:\Users\okang\Masaüstü\ot logo.png"/>
          <p:cNvPicPr>
            <a:picLocks noChangeAspect="1" noChangeArrowheads="1"/>
          </p:cNvPicPr>
          <p:nvPr/>
        </p:nvPicPr>
        <p:blipFill>
          <a:blip r:embed="rId4"/>
          <a:srcRect/>
          <a:stretch>
            <a:fillRect/>
          </a:stretch>
        </p:blipFill>
        <p:spPr bwMode="auto">
          <a:xfrm>
            <a:off x="12920186" y="7348895"/>
            <a:ext cx="1710214" cy="79087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868</Words>
  <Application>Microsoft Office PowerPoint</Application>
  <PresentationFormat>Özel</PresentationFormat>
  <Paragraphs>110</Paragraphs>
  <Slides>10</Slides>
  <Notes>10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Unbounded Bold</vt:lpstr>
      <vt:lpstr>Calibri</vt:lpstr>
      <vt:lpstr>Open Sans</vt:lpstr>
      <vt:lpstr>Office Theme</vt:lpstr>
      <vt:lpstr>Slayt 1</vt:lpstr>
      <vt:lpstr>Slayt 2</vt:lpstr>
      <vt:lpstr>Slayt 3</vt:lpstr>
      <vt:lpstr>Slayt 4</vt:lpstr>
      <vt:lpstr>Slayt 5</vt:lpstr>
      <vt:lpstr>Slayt 6</vt:lpstr>
      <vt:lpstr>Slayt 7</vt:lpstr>
      <vt:lpstr>Slayt 8</vt:lpstr>
      <vt:lpstr>Slayt 9</vt:lpstr>
      <vt:lpstr>Slayt 10</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okang</cp:lastModifiedBy>
  <cp:revision>2</cp:revision>
  <dcterms:created xsi:type="dcterms:W3CDTF">2024-10-15T02:58:00Z</dcterms:created>
  <dcterms:modified xsi:type="dcterms:W3CDTF">2024-10-15T03:05:28Z</dcterms:modified>
</cp:coreProperties>
</file>